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6"/>
  </p:notesMasterIdLst>
  <p:handoutMasterIdLst>
    <p:handoutMasterId r:id="rId57"/>
  </p:handoutMasterIdLst>
  <p:sldIdLst>
    <p:sldId id="822" r:id="rId2"/>
    <p:sldId id="1556" r:id="rId3"/>
    <p:sldId id="1559" r:id="rId4"/>
    <p:sldId id="1614" r:id="rId5"/>
    <p:sldId id="1711" r:id="rId6"/>
    <p:sldId id="1712" r:id="rId7"/>
    <p:sldId id="1713" r:id="rId8"/>
    <p:sldId id="1714" r:id="rId9"/>
    <p:sldId id="1715" r:id="rId10"/>
    <p:sldId id="1749" r:id="rId11"/>
    <p:sldId id="1562" r:id="rId12"/>
    <p:sldId id="1459" r:id="rId13"/>
    <p:sldId id="1619" r:id="rId14"/>
    <p:sldId id="1669" r:id="rId15"/>
    <p:sldId id="1670" r:id="rId16"/>
    <p:sldId id="1716" r:id="rId17"/>
    <p:sldId id="1717" r:id="rId18"/>
    <p:sldId id="1718" r:id="rId19"/>
    <p:sldId id="1719" r:id="rId20"/>
    <p:sldId id="1720" r:id="rId21"/>
    <p:sldId id="1721" r:id="rId22"/>
    <p:sldId id="1722" r:id="rId23"/>
    <p:sldId id="1723" r:id="rId24"/>
    <p:sldId id="1724" r:id="rId25"/>
    <p:sldId id="1725" r:id="rId26"/>
    <p:sldId id="1726" r:id="rId27"/>
    <p:sldId id="1727" r:id="rId28"/>
    <p:sldId id="1728" r:id="rId29"/>
    <p:sldId id="1729" r:id="rId30"/>
    <p:sldId id="1730" r:id="rId31"/>
    <p:sldId id="1731" r:id="rId32"/>
    <p:sldId id="1750" r:id="rId33"/>
    <p:sldId id="1469" r:id="rId34"/>
    <p:sldId id="1675" r:id="rId35"/>
    <p:sldId id="1732" r:id="rId36"/>
    <p:sldId id="1733" r:id="rId37"/>
    <p:sldId id="1734" r:id="rId38"/>
    <p:sldId id="1735" r:id="rId39"/>
    <p:sldId id="1736" r:id="rId40"/>
    <p:sldId id="1737" r:id="rId41"/>
    <p:sldId id="1738" r:id="rId42"/>
    <p:sldId id="1739" r:id="rId43"/>
    <p:sldId id="1740" r:id="rId44"/>
    <p:sldId id="1741" r:id="rId45"/>
    <p:sldId id="1742" r:id="rId46"/>
    <p:sldId id="1743" r:id="rId47"/>
    <p:sldId id="1744" r:id="rId48"/>
    <p:sldId id="1745" r:id="rId49"/>
    <p:sldId id="1746" r:id="rId50"/>
    <p:sldId id="1747" r:id="rId51"/>
    <p:sldId id="1748" r:id="rId52"/>
    <p:sldId id="1751" r:id="rId53"/>
    <p:sldId id="1657" r:id="rId54"/>
    <p:sldId id="1024" r:id="rId55"/>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009900"/>
    <a:srgbClr val="FF3399"/>
    <a:srgbClr val="FF0000"/>
    <a:srgbClr val="CC3300"/>
    <a:srgbClr val="FFFF00"/>
    <a:srgbClr val="0000FF"/>
    <a:srgbClr val="FF9900"/>
    <a:srgbClr val="008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8" autoAdjust="0"/>
    <p:restoredTop sz="98339" autoAdjust="0"/>
  </p:normalViewPr>
  <p:slideViewPr>
    <p:cSldViewPr>
      <p:cViewPr>
        <p:scale>
          <a:sx n="75" d="100"/>
          <a:sy n="75" d="100"/>
        </p:scale>
        <p:origin x="-1122" y="-72"/>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2352"/>
    </p:cViewPr>
  </p:sorterViewPr>
  <p:notesViewPr>
    <p:cSldViewPr>
      <p:cViewPr varScale="1">
        <p:scale>
          <a:sx n="56" d="100"/>
          <a:sy n="56" d="100"/>
        </p:scale>
        <p:origin x="-280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D9F1EC7-5449-454A-B3B5-9CACFF7D4CAE}" type="datetimeFigureOut">
              <a:rPr lang="en-US"/>
              <a:pPr>
                <a:defRPr/>
              </a:pPr>
              <a:t>06/05/2019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C4F075F-9739-4055-B81D-8D2EC637FBEE}" type="slidenum">
              <a:rPr lang="en-US"/>
              <a:pPr>
                <a:defRPr/>
              </a:pPr>
              <a:t>‹#›</a:t>
            </a:fld>
            <a:endParaRPr lang="en-US"/>
          </a:p>
        </p:txBody>
      </p:sp>
    </p:spTree>
    <p:extLst>
      <p:ext uri="{BB962C8B-B14F-4D97-AF65-F5344CB8AC3E}">
        <p14:creationId xmlns:p14="http://schemas.microsoft.com/office/powerpoint/2010/main" val="49123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38C21A9-C8EE-4C7E-92BD-9559CA321883}" type="slidenum">
              <a:rPr lang="en-US"/>
              <a:pPr>
                <a:defRPr/>
              </a:pPr>
              <a:t>‹#›</a:t>
            </a:fld>
            <a:endParaRPr lang="en-US"/>
          </a:p>
        </p:txBody>
      </p:sp>
    </p:spTree>
    <p:extLst>
      <p:ext uri="{BB962C8B-B14F-4D97-AF65-F5344CB8AC3E}">
        <p14:creationId xmlns:p14="http://schemas.microsoft.com/office/powerpoint/2010/main" val="228277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166A5B-222C-4E27-906E-FA263834F6CC}" type="slidenum">
              <a:rPr lang="en-US" altLang="en-US" smtClean="0"/>
              <a:pPr algn="r" eaLnBrk="1" hangingPunct="1">
                <a:spcBef>
                  <a:spcPct val="0"/>
                </a:spcBef>
              </a:pPr>
              <a:t>1</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990600"/>
            <a:ext cx="7772400" cy="1371600"/>
          </a:xfrm>
        </p:spPr>
        <p:txBody>
          <a:bodyPr/>
          <a:lstStyle>
            <a:lvl1pPr>
              <a:defRPr/>
            </a:lvl1pPr>
          </a:lstStyle>
          <a:p>
            <a:r>
              <a:rPr lang="en-US"/>
              <a:t>Click to edit Master title style</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7861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C0099AA3-E0E1-4781-8B6F-02414BEADD8F}" type="slidenum">
              <a:rPr lang="en-US"/>
              <a:pPr>
                <a:defRPr/>
              </a:pPr>
              <a:t>‹#›</a:t>
            </a:fld>
            <a:endParaRPr lang="en-US"/>
          </a:p>
        </p:txBody>
      </p:sp>
    </p:spTree>
    <p:extLst>
      <p:ext uri="{BB962C8B-B14F-4D97-AF65-F5344CB8AC3E}">
        <p14:creationId xmlns:p14="http://schemas.microsoft.com/office/powerpoint/2010/main" val="319956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719" y="152400"/>
            <a:ext cx="200171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7104" y="152400"/>
            <a:ext cx="5865934"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BAF846ED-DDBC-419E-90DE-F9F2315506B4}" type="slidenum">
              <a:rPr lang="en-US"/>
              <a:pPr>
                <a:defRPr/>
              </a:pPr>
              <a:t>‹#›</a:t>
            </a:fld>
            <a:endParaRPr lang="en-US"/>
          </a:p>
        </p:txBody>
      </p:sp>
    </p:spTree>
    <p:extLst>
      <p:ext uri="{BB962C8B-B14F-4D97-AF65-F5344CB8AC3E}">
        <p14:creationId xmlns:p14="http://schemas.microsoft.com/office/powerpoint/2010/main" val="34886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877AE51-D50E-46B6-BB93-30AA5F75488D}" type="slidenum">
              <a:rPr lang="en-US" smtClean="0"/>
              <a:pPr>
                <a:defRPr/>
              </a:pPr>
              <a:t>‹#›</a:t>
            </a:fld>
            <a:endParaRPr lang="en-US"/>
          </a:p>
        </p:txBody>
      </p:sp>
      <p:sp>
        <p:nvSpPr>
          <p:cNvPr id="5" name="Rectangle 11"/>
          <p:cNvSpPr txBox="1">
            <a:spLocks noChangeArrowheads="1"/>
          </p:cNvSpPr>
          <p:nvPr userDrawn="1"/>
        </p:nvSpPr>
        <p:spPr bwMode="auto">
          <a:xfrm>
            <a:off x="6822744"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0181F552-57E3-4163-968A-15EACE64F2C9}" type="slidenum">
              <a:rPr lang="en-US" smtClean="0"/>
              <a:pPr>
                <a:defRPr/>
              </a:pPr>
              <a:t>‹#›</a:t>
            </a:fld>
            <a:endParaRPr lang="en-US"/>
          </a:p>
        </p:txBody>
      </p:sp>
    </p:spTree>
    <p:extLst>
      <p:ext uri="{BB962C8B-B14F-4D97-AF65-F5344CB8AC3E}">
        <p14:creationId xmlns:p14="http://schemas.microsoft.com/office/powerpoint/2010/main" val="22094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FB029C8-BFDE-4586-AADC-A5C16A970B65}" type="slidenum">
              <a:rPr lang="en-US" smtClean="0"/>
              <a:pPr>
                <a:defRPr/>
              </a:pPr>
              <a:t>‹#›</a:t>
            </a:fld>
            <a:endParaRPr lang="en-US"/>
          </a:p>
        </p:txBody>
      </p:sp>
    </p:spTree>
    <p:extLst>
      <p:ext uri="{BB962C8B-B14F-4D97-AF65-F5344CB8AC3E}">
        <p14:creationId xmlns:p14="http://schemas.microsoft.com/office/powerpoint/2010/main" val="22863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7105"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943"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CADF17B8-E81A-4D26-A307-E634C5721969}" type="slidenum">
              <a:rPr lang="en-US"/>
              <a:pPr>
                <a:defRPr/>
              </a:pPr>
              <a:t>‹#›</a:t>
            </a:fld>
            <a:endParaRPr lang="en-US"/>
          </a:p>
        </p:txBody>
      </p:sp>
    </p:spTree>
    <p:extLst>
      <p:ext uri="{BB962C8B-B14F-4D97-AF65-F5344CB8AC3E}">
        <p14:creationId xmlns:p14="http://schemas.microsoft.com/office/powerpoint/2010/main" val="9708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6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73" y="1535113"/>
            <a:ext cx="40415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EBE9721F-8C1E-46C8-9CEA-77F85A618653}" type="slidenum">
              <a:rPr lang="en-US"/>
              <a:pPr>
                <a:defRPr/>
              </a:pPr>
              <a:t>‹#›</a:t>
            </a:fld>
            <a:endParaRPr lang="en-US"/>
          </a:p>
        </p:txBody>
      </p:sp>
    </p:spTree>
    <p:extLst>
      <p:ext uri="{BB962C8B-B14F-4D97-AF65-F5344CB8AC3E}">
        <p14:creationId xmlns:p14="http://schemas.microsoft.com/office/powerpoint/2010/main" val="318023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sldNum" sz="quarter" idx="10"/>
          </p:nvPr>
        </p:nvSpPr>
        <p:spPr>
          <a:ln/>
        </p:spPr>
        <p:txBody>
          <a:bodyPr/>
          <a:lstStyle>
            <a:lvl1pPr>
              <a:defRPr/>
            </a:lvl1pPr>
          </a:lstStyle>
          <a:p>
            <a:pPr>
              <a:defRPr/>
            </a:pPr>
            <a:fld id="{8E866B33-5E0C-4FD2-BD6E-5E0C5F06744D}" type="slidenum">
              <a:rPr lang="en-US"/>
              <a:pPr>
                <a:defRPr/>
              </a:pPr>
              <a:t>‹#›</a:t>
            </a:fld>
            <a:endParaRPr lang="en-US"/>
          </a:p>
        </p:txBody>
      </p:sp>
    </p:spTree>
    <p:extLst>
      <p:ext uri="{BB962C8B-B14F-4D97-AF65-F5344CB8AC3E}">
        <p14:creationId xmlns:p14="http://schemas.microsoft.com/office/powerpoint/2010/main" val="1696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47006A05-71E8-4A6D-8CFB-62065BD41703}" type="slidenum">
              <a:rPr lang="en-US"/>
              <a:pPr>
                <a:defRPr/>
              </a:pPr>
              <a:t>‹#›</a:t>
            </a:fld>
            <a:endParaRPr lang="en-US"/>
          </a:p>
        </p:txBody>
      </p:sp>
    </p:spTree>
    <p:extLst>
      <p:ext uri="{BB962C8B-B14F-4D97-AF65-F5344CB8AC3E}">
        <p14:creationId xmlns:p14="http://schemas.microsoft.com/office/powerpoint/2010/main" val="159175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435"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538" y="27305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4"/>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0F101A41-98A0-467F-A011-D91A5EE15BC7}" type="slidenum">
              <a:rPr lang="en-US"/>
              <a:pPr>
                <a:defRPr/>
              </a:pPr>
              <a:t>‹#›</a:t>
            </a:fld>
            <a:endParaRPr lang="en-US"/>
          </a:p>
        </p:txBody>
      </p:sp>
    </p:spTree>
    <p:extLst>
      <p:ext uri="{BB962C8B-B14F-4D97-AF65-F5344CB8AC3E}">
        <p14:creationId xmlns:p14="http://schemas.microsoft.com/office/powerpoint/2010/main" val="36766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6"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7041E87-93BC-4F7B-9474-9DFA9B6A39CD}" type="slidenum">
              <a:rPr lang="en-US"/>
              <a:pPr>
                <a:defRPr/>
              </a:pPr>
              <a:t>‹#›</a:t>
            </a:fld>
            <a:endParaRPr lang="en-US"/>
          </a:p>
        </p:txBody>
      </p:sp>
    </p:spTree>
    <p:extLst>
      <p:ext uri="{BB962C8B-B14F-4D97-AF65-F5344CB8AC3E}">
        <p14:creationId xmlns:p14="http://schemas.microsoft.com/office/powerpoint/2010/main" val="1317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152400"/>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2192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0123" name="Rectangle 11"/>
          <p:cNvSpPr>
            <a:spLocks noGrp="1" noChangeArrowheads="1"/>
          </p:cNvSpPr>
          <p:nvPr>
            <p:ph type="sldNum" sz="quarter" idx="4"/>
          </p:nvPr>
        </p:nvSpPr>
        <p:spPr bwMode="auto">
          <a:xfrm>
            <a:off x="6823075"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7AF6D13B-C75B-4DA3-BD12-0EF6D1F3E0F2}" type="slidenum">
              <a:rPr lang="en-US"/>
              <a:pPr>
                <a:defRPr/>
              </a:pPr>
              <a:t>‹#›</a:t>
            </a:fld>
            <a:endParaRPr lang="en-US"/>
          </a:p>
        </p:txBody>
      </p:sp>
      <p:sp>
        <p:nvSpPr>
          <p:cNvPr id="1029" name="Line 12"/>
          <p:cNvSpPr>
            <a:spLocks noChangeShapeType="1"/>
          </p:cNvSpPr>
          <p:nvPr/>
        </p:nvSpPr>
        <p:spPr bwMode="auto">
          <a:xfrm>
            <a:off x="280988" y="1143000"/>
            <a:ext cx="8582025" cy="0"/>
          </a:xfrm>
          <a:prstGeom prst="line">
            <a:avLst/>
          </a:prstGeom>
          <a:noFill/>
          <a:ln w="63500">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76"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2" descr="Lin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104900"/>
            <a:ext cx="9140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0"/>
          <p:cNvSpPr>
            <a:spLocks noChangeArrowheads="1"/>
          </p:cNvSpPr>
          <p:nvPr/>
        </p:nvSpPr>
        <p:spPr bwMode="auto">
          <a:xfrm>
            <a:off x="1524000" y="38100"/>
            <a:ext cx="7543800" cy="1066800"/>
          </a:xfrm>
          <a:prstGeom prst="rect">
            <a:avLst/>
          </a:prstGeom>
          <a:noFill/>
          <a:ln w="9525">
            <a:noFill/>
            <a:miter lim="800000"/>
            <a:headEnd/>
            <a:tailEnd/>
          </a:ln>
          <a:effectLst/>
        </p:spPr>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20000"/>
              </a:lnSpc>
            </a:pPr>
            <a:r>
              <a:rPr lang="en-US" altLang="en-US" sz="30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rPr>
              <a:t>LUẬT </a:t>
            </a:r>
            <a:r>
              <a:rPr lang="en-US" sz="30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rPr>
              <a:t>AN TOÀN, VỆ SINH LAO ĐỘNG</a:t>
            </a:r>
            <a:r>
              <a:rPr lang="en-US"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rPr>
              <a:t/>
            </a:r>
            <a:br>
              <a:rPr lang="en-US"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rPr>
            </a:br>
            <a:r>
              <a:rPr lang="en-US" sz="25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rPr>
              <a:t>NĂM 2015</a:t>
            </a:r>
            <a:endParaRPr lang="en-US" sz="25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
        <p:nvSpPr>
          <p:cNvPr id="17" name="Rectangle 9"/>
          <p:cNvSpPr>
            <a:spLocks noChangeArrowheads="1"/>
          </p:cNvSpPr>
          <p:nvPr/>
        </p:nvSpPr>
        <p:spPr bwMode="auto">
          <a:xfrm>
            <a:off x="0" y="6517944"/>
            <a:ext cx="9080500" cy="304800"/>
          </a:xfrm>
          <a:prstGeom prst="rect">
            <a:avLst/>
          </a:prstGeom>
          <a:noFill/>
          <a:ln w="9525">
            <a:noFill/>
            <a:miter lim="800000"/>
            <a:headEnd/>
            <a:tailEnd/>
          </a:ln>
          <a:effectLst/>
        </p:spPr>
        <p:txBody>
          <a:bodyPr wrap="none" anchor="ctr"/>
          <a:lstStyle/>
          <a:p>
            <a:pPr>
              <a:defRPr/>
            </a:pPr>
            <a:r>
              <a:rPr lang="en-US" sz="1400" b="1" smtClean="0">
                <a:solidFill>
                  <a:srgbClr val="FFFF00"/>
                </a:solidFill>
                <a:latin typeface="Arial" panose="020B0604020202020204" pitchFamily="34" charset="0"/>
                <a:cs typeface="Arial" panose="020B0604020202020204" pitchFamily="34" charset="0"/>
              </a:rPr>
              <a:t>  Trình bày:  Lê Nguyễn Minh Ngọc</a:t>
            </a:r>
            <a:r>
              <a:rPr lang="en-US" sz="1400" b="1">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ngoclnm@sgdbinhduong.edu.vn</a:t>
            </a:r>
            <a:endParaRPr lang="en-US" sz="1400" b="1">
              <a:solidFill>
                <a:srgbClr val="FFFF00"/>
              </a:solidFill>
              <a:latin typeface="Arial" panose="020B0604020202020204" pitchFamily="34" charset="0"/>
              <a:cs typeface="Arial" panose="020B0604020202020204" pitchFamily="34" charset="0"/>
            </a:endParaRPr>
          </a:p>
        </p:txBody>
      </p:sp>
      <p:pic>
        <p:nvPicPr>
          <p:cNvPr id="9" name="Picture 22" descr="Logo So (1000x1000).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1181100"/>
            <a:ext cx="9144000" cy="52959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video clip minh họa</a:t>
            </a: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 THẢO LUẬN</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157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55983"/>
            <a:ext cx="8680450" cy="1066800"/>
          </a:xfrm>
        </p:spPr>
        <p:txBody>
          <a:bodyPr anchor="ctr"/>
          <a:lstStyle/>
          <a:p>
            <a:pPr algn="ctr">
              <a:lnSpc>
                <a:spcPct val="120000"/>
              </a:lnSpc>
              <a:spcBef>
                <a:spcPts val="600"/>
              </a:spcBef>
              <a:spcAft>
                <a:spcPts val="600"/>
              </a:spcAft>
            </a:pPr>
            <a:r>
              <a:rPr lang="en-US" sz="2600" b="1" smtClean="0">
                <a:solidFill>
                  <a:srgbClr val="FF0000"/>
                </a:solidFill>
                <a:latin typeface="Arial" panose="020B0604020202020204" pitchFamily="34" charset="0"/>
                <a:cs typeface="Arial" panose="020B0604020202020204" pitchFamily="34" charset="0"/>
              </a:rPr>
              <a:t>BỐ CỤC CỦA LUẬT</a:t>
            </a:r>
            <a:br>
              <a:rPr lang="en-US" sz="2600" b="1" smtClean="0">
                <a:solidFill>
                  <a:srgbClr val="FF0000"/>
                </a:solidFill>
                <a:latin typeface="Arial" panose="020B0604020202020204" pitchFamily="34" charset="0"/>
                <a:cs typeface="Arial" panose="020B0604020202020204" pitchFamily="34" charset="0"/>
              </a:rPr>
            </a:br>
            <a:r>
              <a:rPr lang="en-US" sz="2600" b="1" smtClean="0">
                <a:solidFill>
                  <a:srgbClr val="009900"/>
                </a:solidFill>
                <a:latin typeface="Arial" panose="020B0604020202020204" pitchFamily="34" charset="0"/>
                <a:cs typeface="Arial" panose="020B0604020202020204" pitchFamily="34" charset="0"/>
              </a:rPr>
              <a:t>(07 chương, 93 điều)</a:t>
            </a:r>
            <a:endParaRPr lang="en-US" sz="2600" b="1">
              <a:solidFill>
                <a:srgbClr val="0099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FF3399"/>
                </a:solidFill>
                <a:latin typeface="Arial" charset="0"/>
              </a:rPr>
              <a:t>Chương </a:t>
            </a:r>
            <a:r>
              <a:rPr lang="pl-PL" sz="2300" b="1" kern="0">
                <a:solidFill>
                  <a:srgbClr val="FF3399"/>
                </a:solidFill>
                <a:latin typeface="Arial" charset="0"/>
              </a:rPr>
              <a:t>I. Quy định </a:t>
            </a:r>
            <a:r>
              <a:rPr lang="pl-PL" sz="2300" b="1" kern="0" smtClean="0">
                <a:solidFill>
                  <a:srgbClr val="FF3399"/>
                </a:solidFill>
                <a:latin typeface="Arial" charset="0"/>
              </a:rPr>
              <a:t>chung</a:t>
            </a:r>
            <a:endParaRPr lang="en-US" sz="2300" b="1" kern="0" smtClean="0">
              <a:solidFill>
                <a:srgbClr val="FF3399"/>
              </a:solidFill>
              <a:latin typeface="Arial" charset="0"/>
            </a:endParaRP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FF3399"/>
                </a:solidFill>
                <a:latin typeface="Arial" charset="0"/>
              </a:rPr>
              <a:t>Chương </a:t>
            </a:r>
            <a:r>
              <a:rPr lang="pl-PL" sz="2300" b="1" kern="0">
                <a:solidFill>
                  <a:srgbClr val="FF3399"/>
                </a:solidFill>
                <a:latin typeface="Arial" charset="0"/>
              </a:rPr>
              <a:t>II. Các biện pháp phòng, chống yếu tố nguy hiểm, yếu tố có hại cho người lao </a:t>
            </a:r>
            <a:r>
              <a:rPr lang="pl-PL" sz="2300" b="1" kern="0" smtClean="0">
                <a:solidFill>
                  <a:srgbClr val="FF3399"/>
                </a:solidFill>
                <a:latin typeface="Arial" charset="0"/>
              </a:rPr>
              <a:t>động</a:t>
            </a:r>
            <a:endParaRPr lang="en-US" sz="2300" b="1" kern="0" smtClean="0">
              <a:solidFill>
                <a:srgbClr val="FF3399"/>
              </a:solidFill>
              <a:latin typeface="Arial" charset="0"/>
            </a:endParaRP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0000FF"/>
                </a:solidFill>
                <a:latin typeface="Arial" charset="0"/>
              </a:rPr>
              <a:t>Chương </a:t>
            </a:r>
            <a:r>
              <a:rPr lang="pl-PL" sz="2300" b="1" kern="0">
                <a:solidFill>
                  <a:srgbClr val="0000FF"/>
                </a:solidFill>
                <a:latin typeface="Arial" charset="0"/>
              </a:rPr>
              <a:t>III. Các biện pháp xử lý sự cố kỹ thuật gây mất an toàn, vệ sinh lao động và tai nạn lao động, bệnh nghề </a:t>
            </a:r>
            <a:r>
              <a:rPr lang="pl-PL" sz="2300" b="1" kern="0" smtClean="0">
                <a:solidFill>
                  <a:srgbClr val="0000FF"/>
                </a:solidFill>
                <a:latin typeface="Arial" charset="0"/>
              </a:rPr>
              <a:t>nghiệp</a:t>
            </a:r>
            <a:endParaRPr lang="en-US" sz="2300" b="1" kern="0" smtClean="0">
              <a:solidFill>
                <a:srgbClr val="0000FF"/>
              </a:solidFill>
              <a:latin typeface="Arial" charset="0"/>
            </a:endParaRP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FF0066"/>
                </a:solidFill>
                <a:latin typeface="Arial" charset="0"/>
              </a:rPr>
              <a:t>Chương </a:t>
            </a:r>
            <a:r>
              <a:rPr lang="pl-PL" sz="2300" b="1" kern="0">
                <a:solidFill>
                  <a:srgbClr val="FF0066"/>
                </a:solidFill>
                <a:latin typeface="Arial" charset="0"/>
              </a:rPr>
              <a:t>IV. Bảo đảm an toàn, vệ sinh lao động đối với một số lao động đặc </a:t>
            </a:r>
            <a:r>
              <a:rPr lang="pl-PL" sz="2300" b="1" kern="0" smtClean="0">
                <a:solidFill>
                  <a:srgbClr val="FF0066"/>
                </a:solidFill>
                <a:latin typeface="Arial" charset="0"/>
              </a:rPr>
              <a:t>thù</a:t>
            </a:r>
            <a:endParaRPr lang="en-US" sz="2300" b="1" kern="0" smtClean="0">
              <a:solidFill>
                <a:srgbClr val="FF0066"/>
              </a:solidFill>
              <a:latin typeface="Arial" charset="0"/>
            </a:endParaRP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0000FF"/>
                </a:solidFill>
                <a:latin typeface="Arial" charset="0"/>
              </a:rPr>
              <a:t>Chương </a:t>
            </a:r>
            <a:r>
              <a:rPr lang="pl-PL" sz="2300" b="1" kern="0">
                <a:solidFill>
                  <a:srgbClr val="0000FF"/>
                </a:solidFill>
                <a:latin typeface="Arial" charset="0"/>
              </a:rPr>
              <a:t>V. Bảo đảm an toàn, vệ sinh lao động đối với cơ sở sản xuất, kinh </a:t>
            </a:r>
            <a:r>
              <a:rPr lang="pl-PL" sz="2300" b="1" kern="0" smtClean="0">
                <a:solidFill>
                  <a:srgbClr val="0000FF"/>
                </a:solidFill>
                <a:latin typeface="Arial" charset="0"/>
              </a:rPr>
              <a:t>doanh</a:t>
            </a:r>
            <a:endParaRPr lang="en-US" sz="2300" b="1" kern="0" smtClean="0">
              <a:solidFill>
                <a:srgbClr val="0000FF"/>
              </a:solidFill>
              <a:latin typeface="Arial" charset="0"/>
            </a:endParaRP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FF3399"/>
                </a:solidFill>
                <a:latin typeface="Arial" charset="0"/>
              </a:rPr>
              <a:t>Chương </a:t>
            </a:r>
            <a:r>
              <a:rPr lang="pl-PL" sz="2300" b="1" kern="0">
                <a:solidFill>
                  <a:srgbClr val="FF3399"/>
                </a:solidFill>
                <a:latin typeface="Arial" charset="0"/>
              </a:rPr>
              <a:t>VI. Quản lý nhà nước về </a:t>
            </a:r>
            <a:r>
              <a:rPr lang="en-US" sz="2300" b="1" kern="0" smtClean="0">
                <a:solidFill>
                  <a:srgbClr val="FF3399"/>
                </a:solidFill>
                <a:latin typeface="Arial" charset="0"/>
              </a:rPr>
              <a:t>ATVSLĐ</a:t>
            </a:r>
          </a:p>
          <a:p>
            <a:pPr indent="-457200" algn="just" eaLnBrk="1" hangingPunct="1">
              <a:lnSpc>
                <a:spcPct val="106000"/>
              </a:lnSpc>
              <a:spcBef>
                <a:spcPts val="1200"/>
              </a:spcBef>
              <a:spcAft>
                <a:spcPts val="0"/>
              </a:spcAft>
              <a:buClr>
                <a:srgbClr val="FF0000"/>
              </a:buClr>
              <a:buFont typeface="+mj-lt"/>
              <a:buAutoNum type="arabicPeriod"/>
              <a:defRPr/>
            </a:pPr>
            <a:r>
              <a:rPr lang="pl-PL" sz="2300" b="1" kern="0" smtClean="0">
                <a:solidFill>
                  <a:srgbClr val="0000FF"/>
                </a:solidFill>
                <a:latin typeface="Arial" charset="0"/>
              </a:rPr>
              <a:t>Chương </a:t>
            </a:r>
            <a:r>
              <a:rPr lang="pl-PL" sz="2300" b="1" kern="0">
                <a:solidFill>
                  <a:srgbClr val="0000FF"/>
                </a:solidFill>
                <a:latin typeface="Arial" charset="0"/>
              </a:rPr>
              <a:t>VII. Điều khoản thi </a:t>
            </a:r>
            <a:r>
              <a:rPr lang="pl-PL" sz="2300" b="1" kern="0" smtClean="0">
                <a:solidFill>
                  <a:srgbClr val="0000FF"/>
                </a:solidFill>
                <a:latin typeface="Arial" charset="0"/>
              </a:rPr>
              <a:t>hành</a:t>
            </a:r>
            <a:endParaRPr lang="en-US" sz="2300" b="1" kern="0">
              <a:solidFill>
                <a:srgbClr val="0000FF"/>
              </a:solidFill>
              <a:latin typeface="Arial" charset="0"/>
            </a:endParaRPr>
          </a:p>
        </p:txBody>
      </p:sp>
    </p:spTree>
    <p:extLst>
      <p:ext uri="{BB962C8B-B14F-4D97-AF65-F5344CB8AC3E}">
        <p14:creationId xmlns:p14="http://schemas.microsoft.com/office/powerpoint/2010/main" val="2500991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algn="ctr">
              <a:lnSpc>
                <a:spcPct val="110000"/>
              </a:lnSpc>
              <a:spcBef>
                <a:spcPts val="200"/>
              </a:spcBef>
            </a:pPr>
            <a:r>
              <a:rPr lang="en-US" sz="2400" b="1" smtClean="0">
                <a:solidFill>
                  <a:srgbClr val="FF0000"/>
                </a:solidFill>
                <a:latin typeface="Arial" panose="020B0604020202020204" pitchFamily="34" charset="0"/>
                <a:cs typeface="Arial" panose="020B0604020202020204" pitchFamily="34" charset="0"/>
              </a:rPr>
              <a:t>CHƯƠNG </a:t>
            </a:r>
            <a:r>
              <a:rPr lang="en-US" sz="2400" b="1">
                <a:solidFill>
                  <a:srgbClr val="FF0000"/>
                </a:solidFill>
                <a:latin typeface="Arial" panose="020B0604020202020204" pitchFamily="34" charset="0"/>
                <a:cs typeface="Arial" panose="020B0604020202020204" pitchFamily="34" charset="0"/>
              </a:rPr>
              <a:t>I</a:t>
            </a:r>
            <a:r>
              <a:rPr lang="en-US" sz="2400" b="1" smtClean="0">
                <a:solidFill>
                  <a:srgbClr val="FF0000"/>
                </a:solidFill>
                <a:latin typeface="Arial" panose="020B0604020202020204" pitchFamily="34" charset="0"/>
                <a:cs typeface="Arial" panose="020B0604020202020204" pitchFamily="34" charset="0"/>
              </a:rPr>
              <a:t>. NHỮNG QUY ĐỊNH CHUNG</a:t>
            </a:r>
            <a:endParaRPr lang="en-US" sz="2400" b="1">
              <a:solidFill>
                <a:srgbClr val="0099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itchFamily="2" charset="2"/>
              <a:buChar char="v"/>
              <a:defRPr/>
            </a:pPr>
            <a:r>
              <a:rPr lang="en-US" sz="2200" b="1" kern="0" smtClean="0">
                <a:solidFill>
                  <a:srgbClr val="FF0066"/>
                </a:solidFill>
                <a:latin typeface="Arial" charset="0"/>
              </a:rPr>
              <a:t>Điều </a:t>
            </a:r>
            <a:r>
              <a:rPr lang="en-US" sz="2200" b="1" kern="0">
                <a:solidFill>
                  <a:srgbClr val="FF0066"/>
                </a:solidFill>
                <a:latin typeface="Arial" charset="0"/>
              </a:rPr>
              <a:t>1. Phạm vi điều </a:t>
            </a:r>
            <a:r>
              <a:rPr lang="en-US" sz="2200" b="1" kern="0" smtClean="0">
                <a:solidFill>
                  <a:srgbClr val="FF0066"/>
                </a:solidFill>
                <a:latin typeface="Arial" charset="0"/>
              </a:rPr>
              <a:t>chỉnh: </a:t>
            </a:r>
            <a:r>
              <a:rPr lang="en-US" sz="2200" b="1" kern="0" smtClean="0">
                <a:solidFill>
                  <a:srgbClr val="0000FF"/>
                </a:solidFill>
                <a:latin typeface="Arial" charset="0"/>
              </a:rPr>
              <a:t>Luật </a:t>
            </a:r>
            <a:r>
              <a:rPr lang="en-US" sz="2200" b="1" kern="0">
                <a:solidFill>
                  <a:srgbClr val="0000FF"/>
                </a:solidFill>
                <a:latin typeface="Arial" charset="0"/>
              </a:rPr>
              <a:t>này quy định </a:t>
            </a:r>
            <a:endParaRPr lang="en-US" sz="220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Wingdings" pitchFamily="2" charset="2"/>
              <a:buChar char="§"/>
              <a:defRPr/>
            </a:pPr>
            <a:r>
              <a:rPr lang="en-US" sz="2200" b="1" kern="0" smtClean="0">
                <a:solidFill>
                  <a:srgbClr val="0000FF"/>
                </a:solidFill>
                <a:latin typeface="Arial" charset="0"/>
              </a:rPr>
              <a:t>việc </a:t>
            </a:r>
            <a:r>
              <a:rPr lang="en-US" sz="2200" b="1" kern="0">
                <a:solidFill>
                  <a:srgbClr val="0000FF"/>
                </a:solidFill>
                <a:latin typeface="Arial" charset="0"/>
              </a:rPr>
              <a:t>bảo đảm an toàn, vệ sinh lao </a:t>
            </a:r>
            <a:r>
              <a:rPr lang="en-US" sz="22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Wingdings" pitchFamily="2" charset="2"/>
              <a:buChar char="§"/>
              <a:defRPr/>
            </a:pPr>
            <a:r>
              <a:rPr lang="en-US" sz="2200" b="1" kern="0" smtClean="0">
                <a:solidFill>
                  <a:srgbClr val="0000FF"/>
                </a:solidFill>
                <a:latin typeface="Arial" charset="0"/>
              </a:rPr>
              <a:t>chính </a:t>
            </a:r>
            <a:r>
              <a:rPr lang="en-US" sz="2200" b="1" kern="0">
                <a:solidFill>
                  <a:srgbClr val="0000FF"/>
                </a:solidFill>
                <a:latin typeface="Arial" charset="0"/>
              </a:rPr>
              <a:t>sách, chế độ đối với người bị tai nạn lao động, bệnh nghề nghiệp</a:t>
            </a:r>
            <a:r>
              <a:rPr lang="en-US" sz="2200" b="1" kern="0" smtClean="0">
                <a:solidFill>
                  <a:srgbClr val="0000FF"/>
                </a:solidFill>
                <a:latin typeface="Arial" charset="0"/>
              </a:rPr>
              <a:t>;</a:t>
            </a:r>
          </a:p>
          <a:p>
            <a:pPr indent="-457200" algn="just" eaLnBrk="1" hangingPunct="1">
              <a:lnSpc>
                <a:spcPct val="110000"/>
              </a:lnSpc>
              <a:spcBef>
                <a:spcPts val="1000"/>
              </a:spcBef>
              <a:spcAft>
                <a:spcPts val="0"/>
              </a:spcAft>
              <a:buClr>
                <a:srgbClr val="FF0000"/>
              </a:buClr>
              <a:buFont typeface="Wingdings" pitchFamily="2" charset="2"/>
              <a:buChar char="§"/>
              <a:defRPr/>
            </a:pPr>
            <a:r>
              <a:rPr lang="en-US" sz="2200" b="1" kern="0" smtClean="0">
                <a:solidFill>
                  <a:srgbClr val="0000FF"/>
                </a:solidFill>
                <a:latin typeface="Arial" charset="0"/>
              </a:rPr>
              <a:t>trách </a:t>
            </a:r>
            <a:r>
              <a:rPr lang="en-US" sz="2200" b="1" kern="0">
                <a:solidFill>
                  <a:srgbClr val="0000FF"/>
                </a:solidFill>
                <a:latin typeface="Arial" charset="0"/>
              </a:rPr>
              <a:t>nhiệm và quyền hạn của các tổ chức, cá nhân liên quan đến công tác an toàn, vệ sinh lao động và quản lý nhà nước về an toàn, vệ sinh lao động</a:t>
            </a:r>
            <a:r>
              <a:rPr lang="en-US" sz="2200" b="1" kern="0" smtClean="0">
                <a:solidFill>
                  <a:srgbClr val="0000FF"/>
                </a:solidFill>
                <a:latin typeface="Arial" charset="0"/>
              </a:rPr>
              <a:t>.</a:t>
            </a:r>
          </a:p>
          <a:p>
            <a:pPr indent="-457200" algn="just" eaLnBrk="1" hangingPunct="1">
              <a:lnSpc>
                <a:spcPct val="110000"/>
              </a:lnSpc>
              <a:spcBef>
                <a:spcPts val="1000"/>
              </a:spcBef>
              <a:spcAft>
                <a:spcPts val="0"/>
              </a:spcAft>
              <a:buClr>
                <a:srgbClr val="FF0000"/>
              </a:buClr>
              <a:buFont typeface="Wingdings" pitchFamily="2" charset="2"/>
              <a:buChar char=""/>
              <a:defRPr/>
            </a:pPr>
            <a:r>
              <a:rPr lang="pl-PL" sz="2200" b="1" kern="0">
                <a:solidFill>
                  <a:srgbClr val="0000FF"/>
                </a:solidFill>
                <a:latin typeface="Arial" charset="0"/>
              </a:rPr>
              <a:t>So với nội dung ATVSLĐ trong </a:t>
            </a:r>
            <a:r>
              <a:rPr lang="pl-PL" sz="2200" b="1" kern="0">
                <a:solidFill>
                  <a:srgbClr val="FF3399"/>
                </a:solidFill>
                <a:latin typeface="Arial" charset="0"/>
              </a:rPr>
              <a:t>Bộ luật lao động năm 2012</a:t>
            </a:r>
            <a:r>
              <a:rPr lang="pl-PL" sz="2200" b="1" kern="0">
                <a:solidFill>
                  <a:srgbClr val="0000FF"/>
                </a:solidFill>
                <a:latin typeface="Arial" charset="0"/>
              </a:rPr>
              <a:t>, Luật quy định bao quát và cụ thể hơn các hoạt động về ATVSLĐ. Ngoài quy định về các biện pháp bảo đảm ATVSLĐ, </a:t>
            </a:r>
            <a:r>
              <a:rPr lang="pl-PL" sz="2200" b="1" kern="0">
                <a:solidFill>
                  <a:srgbClr val="009900"/>
                </a:solidFill>
                <a:latin typeface="Arial" charset="0"/>
              </a:rPr>
              <a:t>còn quy định về tổ chức công tác ATVSLĐ trong cơ sở sản xuất, kinh doanh, chế độ bồi thường, trợ cấp, bảo hiểm tai nạn lao động, bệnh nghề nghiệp...</a:t>
            </a:r>
            <a:endParaRPr lang="en-US" sz="2200" b="1" kern="0">
              <a:solidFill>
                <a:srgbClr val="009900"/>
              </a:solidFill>
              <a:latin typeface="Arial" charset="0"/>
            </a:endParaRPr>
          </a:p>
        </p:txBody>
      </p:sp>
    </p:spTree>
    <p:extLst>
      <p:ext uri="{BB962C8B-B14F-4D97-AF65-F5344CB8AC3E}">
        <p14:creationId xmlns:p14="http://schemas.microsoft.com/office/powerpoint/2010/main" val="1055218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0000"/>
              </a:lnSpc>
              <a:spcBef>
                <a:spcPts val="1200"/>
              </a:spcBef>
              <a:spcAft>
                <a:spcPts val="0"/>
              </a:spcAft>
              <a:defRPr/>
            </a:pPr>
            <a:r>
              <a:rPr lang="en-US" sz="2600" b="1">
                <a:solidFill>
                  <a:srgbClr val="FF0000"/>
                </a:solidFill>
                <a:latin typeface="Arial" panose="020B0604020202020204" pitchFamily="34" charset="0"/>
                <a:cs typeface="Arial" panose="020B0604020202020204" pitchFamily="34" charset="0"/>
              </a:rPr>
              <a:t>Điều 2. </a:t>
            </a:r>
            <a:r>
              <a:rPr lang="en-US" sz="2600" b="1" smtClean="0">
                <a:solidFill>
                  <a:srgbClr val="FF0000"/>
                </a:solidFill>
                <a:latin typeface="Arial" panose="020B0604020202020204" pitchFamily="34" charset="0"/>
                <a:cs typeface="Arial" panose="020B0604020202020204" pitchFamily="34" charset="0"/>
              </a:rPr>
              <a:t>Đối </a:t>
            </a:r>
            <a:r>
              <a:rPr lang="en-US" sz="2600" b="1">
                <a:solidFill>
                  <a:srgbClr val="FF0000"/>
                </a:solidFill>
                <a:latin typeface="Arial" panose="020B0604020202020204" pitchFamily="34" charset="0"/>
                <a:cs typeface="Arial" panose="020B0604020202020204" pitchFamily="34" charset="0"/>
              </a:rPr>
              <a:t>tượng áp dụng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lao động làm việc theo hợp đồng lao động; người thử việc; người học nghề, tập nghề để làm việc cho người sử dụng lao </a:t>
            </a:r>
            <a:r>
              <a:rPr lang="en-US" sz="21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Cán </a:t>
            </a:r>
            <a:r>
              <a:rPr lang="en-US" sz="2100" b="1" kern="0">
                <a:solidFill>
                  <a:srgbClr val="0000FF"/>
                </a:solidFill>
                <a:latin typeface="Arial" charset="0"/>
              </a:rPr>
              <a:t>bộ, công chức, viên chức, người thuộc lực lượng vũ trang nhân </a:t>
            </a:r>
            <a:r>
              <a:rPr lang="en-US" sz="2100" b="1" kern="0" smtClean="0">
                <a:solidFill>
                  <a:srgbClr val="0000FF"/>
                </a:solidFill>
                <a:latin typeface="Arial" charset="0"/>
              </a:rPr>
              <a:t>dân.</a:t>
            </a:r>
          </a:p>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lao động làm việc không theo hợp đồng lao </a:t>
            </a:r>
            <a:r>
              <a:rPr lang="en-US" sz="21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lao động Việt Nam đi làm việc tại nước ngoài theo hợp đồng; người lao động nước ngoài làm việc tại Việt </a:t>
            </a:r>
            <a:r>
              <a:rPr lang="en-US" sz="2100" b="1" kern="0" smtClean="0">
                <a:solidFill>
                  <a:srgbClr val="0000FF"/>
                </a:solidFill>
                <a:latin typeface="Arial" charset="0"/>
              </a:rPr>
              <a:t>Nam.</a:t>
            </a:r>
          </a:p>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sử dụng lao </a:t>
            </a:r>
            <a:r>
              <a:rPr lang="en-US" sz="21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Cơ </a:t>
            </a:r>
            <a:r>
              <a:rPr lang="en-US" sz="2100" b="1" kern="0">
                <a:solidFill>
                  <a:srgbClr val="0000FF"/>
                </a:solidFill>
                <a:latin typeface="Arial" charset="0"/>
              </a:rPr>
              <a:t>quan, tổ chức và cá nhân khác có liên quan đến công tác an toàn, vệ sinh lao </a:t>
            </a:r>
            <a:r>
              <a:rPr lang="en-US" sz="2100" b="1" kern="0" smtClean="0">
                <a:solidFill>
                  <a:srgbClr val="0000FF"/>
                </a:solidFill>
                <a:latin typeface="Arial" charset="0"/>
              </a:rPr>
              <a:t>động.</a:t>
            </a:r>
          </a:p>
          <a:p>
            <a:pPr indent="0" algn="just" eaLnBrk="1" hangingPunct="1">
              <a:lnSpc>
                <a:spcPct val="110000"/>
              </a:lnSpc>
              <a:spcBef>
                <a:spcPts val="1000"/>
              </a:spcBef>
              <a:spcAft>
                <a:spcPts val="0"/>
              </a:spcAft>
              <a:buClr>
                <a:srgbClr val="FF0000"/>
              </a:buClr>
              <a:buNone/>
              <a:defRPr/>
            </a:pPr>
            <a:r>
              <a:rPr lang="en-US" sz="2100" b="1" kern="0" smtClean="0">
                <a:solidFill>
                  <a:srgbClr val="0000FF"/>
                </a:solidFill>
                <a:latin typeface="Arial" charset="0"/>
              </a:rPr>
              <a:t>Những </a:t>
            </a:r>
            <a:r>
              <a:rPr lang="en-US" sz="2100" b="1" kern="0">
                <a:solidFill>
                  <a:srgbClr val="0000FF"/>
                </a:solidFill>
                <a:latin typeface="Arial" charset="0"/>
              </a:rPr>
              <a:t>người quy định tại các </a:t>
            </a:r>
            <a:r>
              <a:rPr lang="en-US" sz="2100" b="1" kern="0">
                <a:solidFill>
                  <a:srgbClr val="FF0066"/>
                </a:solidFill>
                <a:latin typeface="Arial" charset="0"/>
              </a:rPr>
              <a:t>khoản 1, 2, 3 và 4</a:t>
            </a:r>
            <a:r>
              <a:rPr lang="en-US" sz="2100" b="1" kern="0">
                <a:solidFill>
                  <a:srgbClr val="0000FF"/>
                </a:solidFill>
                <a:latin typeface="Arial" charset="0"/>
              </a:rPr>
              <a:t> Điều này sau đây gọi chung là người lao động</a:t>
            </a:r>
            <a:r>
              <a:rPr lang="en-US"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708315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Điều </a:t>
            </a:r>
            <a:r>
              <a:rPr lang="en-US" sz="2600" b="1">
                <a:solidFill>
                  <a:srgbClr val="FF0000"/>
                </a:solidFill>
                <a:latin typeface="Arial" panose="020B0604020202020204" pitchFamily="34" charset="0"/>
                <a:cs typeface="Arial" panose="020B0604020202020204" pitchFamily="34" charset="0"/>
              </a:rPr>
              <a:t>3</a:t>
            </a:r>
            <a:r>
              <a:rPr lang="en-US" sz="2600" b="1" smtClean="0">
                <a:solidFill>
                  <a:srgbClr val="FF0000"/>
                </a:solidFill>
                <a:latin typeface="Arial" panose="020B0604020202020204" pitchFamily="34" charset="0"/>
                <a:cs typeface="Arial" panose="020B0604020202020204" pitchFamily="34" charset="0"/>
              </a:rPr>
              <a:t>. </a:t>
            </a:r>
            <a:r>
              <a:rPr lang="en-US" sz="2600" b="1">
                <a:solidFill>
                  <a:srgbClr val="FF0000"/>
                </a:solidFill>
                <a:latin typeface="Arial" panose="020B0604020202020204" pitchFamily="34" charset="0"/>
                <a:cs typeface="Arial" panose="020B0604020202020204" pitchFamily="34" charset="0"/>
              </a:rPr>
              <a:t>Giải thích từ ngữ</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Cơ </a:t>
            </a:r>
            <a:r>
              <a:rPr lang="en-US" sz="1900" b="1" kern="0">
                <a:solidFill>
                  <a:srgbClr val="FF0066"/>
                </a:solidFill>
                <a:latin typeface="Arial" charset="0"/>
              </a:rPr>
              <a:t>sở sản xuất, kinh doanh </a:t>
            </a:r>
            <a:r>
              <a:rPr lang="en-US" sz="1900" b="1" kern="0">
                <a:solidFill>
                  <a:srgbClr val="0000FF"/>
                </a:solidFill>
                <a:latin typeface="Arial" charset="0"/>
              </a:rPr>
              <a:t>là doanh nghiệp, hợp tác xã, hộ gia đình và các tổ chức hoạt động sản xuất, kinh </a:t>
            </a:r>
            <a:r>
              <a:rPr lang="en-US" sz="1900" b="1" kern="0" smtClean="0">
                <a:solidFill>
                  <a:srgbClr val="0000FF"/>
                </a:solidFill>
                <a:latin typeface="Arial" charset="0"/>
              </a:rPr>
              <a:t>doanh.</a:t>
            </a:r>
          </a:p>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An </a:t>
            </a:r>
            <a:r>
              <a:rPr lang="en-US" sz="1900" b="1" kern="0">
                <a:solidFill>
                  <a:srgbClr val="FF0066"/>
                </a:solidFill>
                <a:latin typeface="Arial" charset="0"/>
              </a:rPr>
              <a:t>toàn lao động </a:t>
            </a:r>
            <a:r>
              <a:rPr lang="en-US" sz="1900" b="1" kern="0">
                <a:solidFill>
                  <a:srgbClr val="0000FF"/>
                </a:solidFill>
                <a:latin typeface="Arial" charset="0"/>
              </a:rPr>
              <a:t>là giải pháp phòng, chống tác động của các yếu tố nguy hiểm nhằm bảo đảm không xảy ra thương tật, tử vong đối với con người trong quá trình lao </a:t>
            </a:r>
            <a:r>
              <a:rPr lang="en-US" sz="19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Vệ </a:t>
            </a:r>
            <a:r>
              <a:rPr lang="en-US" sz="1900" b="1" kern="0">
                <a:solidFill>
                  <a:srgbClr val="FF0066"/>
                </a:solidFill>
                <a:latin typeface="Arial" charset="0"/>
              </a:rPr>
              <a:t>sinh lao động </a:t>
            </a:r>
            <a:r>
              <a:rPr lang="en-US" sz="1900" b="1" kern="0">
                <a:solidFill>
                  <a:srgbClr val="0000FF"/>
                </a:solidFill>
                <a:latin typeface="Arial" charset="0"/>
              </a:rPr>
              <a:t>là giải pháp phòng, chống tác động của yếu tố có hại gây bệnh tật, làm suy giảm sức khỏe cho con người trong quá trình lao </a:t>
            </a:r>
            <a:r>
              <a:rPr lang="en-US" sz="19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Yếu </a:t>
            </a:r>
            <a:r>
              <a:rPr lang="en-US" sz="1900" b="1" kern="0">
                <a:solidFill>
                  <a:srgbClr val="FF0066"/>
                </a:solidFill>
                <a:latin typeface="Arial" charset="0"/>
              </a:rPr>
              <a:t>tố nguy hiểm </a:t>
            </a:r>
            <a:r>
              <a:rPr lang="en-US" sz="1900" b="1" kern="0">
                <a:solidFill>
                  <a:srgbClr val="0000FF"/>
                </a:solidFill>
                <a:latin typeface="Arial" charset="0"/>
              </a:rPr>
              <a:t>là yếu tố gây mất an toàn, làm tổn thương hoặc gây tử vong cho con người trong quá trình lao </a:t>
            </a:r>
            <a:r>
              <a:rPr lang="en-US" sz="19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Yếu </a:t>
            </a:r>
            <a:r>
              <a:rPr lang="en-US" sz="1900" b="1" kern="0">
                <a:solidFill>
                  <a:srgbClr val="FF0066"/>
                </a:solidFill>
                <a:latin typeface="Arial" charset="0"/>
              </a:rPr>
              <a:t>tố có hại </a:t>
            </a:r>
            <a:r>
              <a:rPr lang="en-US" sz="1900" b="1" kern="0">
                <a:solidFill>
                  <a:srgbClr val="0000FF"/>
                </a:solidFill>
                <a:latin typeface="Arial" charset="0"/>
              </a:rPr>
              <a:t>là yếu tố gây bệnh tật, làm suy giảm sức khỏe con người trong quá trình lao </a:t>
            </a:r>
            <a:r>
              <a:rPr lang="en-US" sz="19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Sự </a:t>
            </a:r>
            <a:r>
              <a:rPr lang="en-US" sz="1900" b="1" kern="0">
                <a:solidFill>
                  <a:srgbClr val="FF0066"/>
                </a:solidFill>
                <a:latin typeface="Arial" charset="0"/>
              </a:rPr>
              <a:t>cố kỹ thuật gây mất an toàn, vệ sinh lao động </a:t>
            </a:r>
            <a:r>
              <a:rPr lang="en-US" sz="1900" b="1" kern="0">
                <a:solidFill>
                  <a:srgbClr val="0000FF"/>
                </a:solidFill>
                <a:latin typeface="Arial" charset="0"/>
              </a:rPr>
              <a:t>là hư hỏng của máy, thiết bị, vật tư, chất vượt quá giới hạn an toàn kỹ thuật cho phép, xảy ra trong quá trình lao động và gây thiệt hại hoặc có nguy cơ gây thiệt hại cho con người, tài sản và môi trường</a:t>
            </a:r>
            <a:r>
              <a:rPr lang="en-US" sz="1900" b="1" kern="0" smtClean="0">
                <a:solidFill>
                  <a:srgbClr val="0000FF"/>
                </a:solidFill>
                <a:latin typeface="Arial" charset="0"/>
              </a:rPr>
              <a:t>.</a:t>
            </a:r>
            <a:endParaRPr lang="nb-NO" sz="1900" b="1" kern="0">
              <a:solidFill>
                <a:srgbClr val="0000FF"/>
              </a:solidFill>
              <a:latin typeface="Arial" charset="0"/>
            </a:endParaRPr>
          </a:p>
        </p:txBody>
      </p:sp>
    </p:spTree>
    <p:extLst>
      <p:ext uri="{BB962C8B-B14F-4D97-AF65-F5344CB8AC3E}">
        <p14:creationId xmlns:p14="http://schemas.microsoft.com/office/powerpoint/2010/main" val="2324530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Điều </a:t>
            </a:r>
            <a:r>
              <a:rPr lang="en-US" sz="2600" b="1">
                <a:solidFill>
                  <a:srgbClr val="FF0000"/>
                </a:solidFill>
                <a:latin typeface="Arial" panose="020B0604020202020204" pitchFamily="34" charset="0"/>
                <a:cs typeface="Arial" panose="020B0604020202020204" pitchFamily="34" charset="0"/>
              </a:rPr>
              <a:t>2</a:t>
            </a:r>
            <a:r>
              <a:rPr lang="en-US" sz="2600" b="1" smtClean="0">
                <a:solidFill>
                  <a:srgbClr val="FF0000"/>
                </a:solidFill>
                <a:latin typeface="Arial" panose="020B0604020202020204" pitchFamily="34" charset="0"/>
                <a:cs typeface="Arial" panose="020B0604020202020204" pitchFamily="34" charset="0"/>
              </a:rPr>
              <a:t>. </a:t>
            </a:r>
            <a:r>
              <a:rPr lang="en-US" sz="2600" b="1">
                <a:solidFill>
                  <a:srgbClr val="FF0000"/>
                </a:solidFill>
                <a:latin typeface="Arial" panose="020B0604020202020204" pitchFamily="34" charset="0"/>
                <a:cs typeface="Arial" panose="020B0604020202020204" pitchFamily="34" charset="0"/>
              </a:rPr>
              <a:t>Giải thích từ ngữ</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startAt="7"/>
              <a:defRPr/>
            </a:pPr>
            <a:r>
              <a:rPr lang="en-US" sz="1900" b="1" kern="0" smtClean="0">
                <a:solidFill>
                  <a:srgbClr val="FF0066"/>
                </a:solidFill>
                <a:latin typeface="Arial" charset="0"/>
              </a:rPr>
              <a:t>Sự </a:t>
            </a:r>
            <a:r>
              <a:rPr lang="en-US" sz="1900" b="1" kern="0">
                <a:solidFill>
                  <a:srgbClr val="FF0066"/>
                </a:solidFill>
                <a:latin typeface="Arial" charset="0"/>
              </a:rPr>
              <a:t>cố kỹ thuật gây mất an toàn, vệ sinh lao động nghiêm trọng </a:t>
            </a:r>
            <a:r>
              <a:rPr lang="en-US" sz="1900" b="1" kern="0">
                <a:solidFill>
                  <a:srgbClr val="0000FF"/>
                </a:solidFill>
                <a:latin typeface="Arial" charset="0"/>
              </a:rPr>
              <a:t>là sự cố kỹ thuật gây mất an toàn, vệ sinh lao động lớn, xảy ra trên diện rộng và vượt khả năng ứng phó của cơ sở sản xuất, kinh doanh, cơ quan, tổ chức, địa phương hoặc liên quan đến nhiều cơ sở sản xuất, kinh doanh, địa </a:t>
            </a:r>
            <a:r>
              <a:rPr lang="en-US" sz="1900" b="1" kern="0" smtClean="0">
                <a:solidFill>
                  <a:srgbClr val="0000FF"/>
                </a:solidFill>
                <a:latin typeface="Arial" charset="0"/>
              </a:rPr>
              <a:t>phương.</a:t>
            </a:r>
          </a:p>
          <a:p>
            <a:pPr indent="-457200" algn="just" eaLnBrk="1" hangingPunct="1">
              <a:lnSpc>
                <a:spcPct val="110000"/>
              </a:lnSpc>
              <a:spcBef>
                <a:spcPts val="1000"/>
              </a:spcBef>
              <a:spcAft>
                <a:spcPts val="0"/>
              </a:spcAft>
              <a:buClr>
                <a:srgbClr val="FF0000"/>
              </a:buClr>
              <a:buFont typeface="+mj-lt"/>
              <a:buAutoNum type="arabicPeriod" startAt="7"/>
              <a:defRPr/>
            </a:pPr>
            <a:r>
              <a:rPr lang="en-US" sz="1900" b="1" kern="0" smtClean="0">
                <a:solidFill>
                  <a:srgbClr val="FF0066"/>
                </a:solidFill>
                <a:latin typeface="Arial" charset="0"/>
              </a:rPr>
              <a:t>Tai </a:t>
            </a:r>
            <a:r>
              <a:rPr lang="en-US" sz="1900" b="1" kern="0">
                <a:solidFill>
                  <a:srgbClr val="FF0066"/>
                </a:solidFill>
                <a:latin typeface="Arial" charset="0"/>
              </a:rPr>
              <a:t>nạn lao động </a:t>
            </a:r>
            <a:r>
              <a:rPr lang="en-US" sz="1900" b="1" kern="0">
                <a:solidFill>
                  <a:srgbClr val="0000FF"/>
                </a:solidFill>
                <a:latin typeface="Arial" charset="0"/>
              </a:rPr>
              <a:t>là tai nạn gây tổn thương cho bất kỳ bộ phận, chức năng nào của cơ thể hoặc gây tử vong cho người lao động, xảy ra trong quá trình lao động, gắn liền với việc thực hiện công việc, nhiệm vụ lao </a:t>
            </a:r>
            <a:r>
              <a:rPr lang="en-US" sz="19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mj-lt"/>
              <a:buAutoNum type="arabicPeriod" startAt="7"/>
              <a:defRPr/>
            </a:pPr>
            <a:r>
              <a:rPr lang="en-US" sz="1900" b="1" kern="0" smtClean="0">
                <a:solidFill>
                  <a:srgbClr val="FF0066"/>
                </a:solidFill>
                <a:latin typeface="Arial" charset="0"/>
              </a:rPr>
              <a:t>Bệnh </a:t>
            </a:r>
            <a:r>
              <a:rPr lang="en-US" sz="1900" b="1" kern="0">
                <a:solidFill>
                  <a:srgbClr val="FF0066"/>
                </a:solidFill>
                <a:latin typeface="Arial" charset="0"/>
              </a:rPr>
              <a:t>nghề nghiệp </a:t>
            </a:r>
            <a:r>
              <a:rPr lang="en-US" sz="1900" b="1" kern="0">
                <a:solidFill>
                  <a:srgbClr val="0000FF"/>
                </a:solidFill>
                <a:latin typeface="Arial" charset="0"/>
              </a:rPr>
              <a:t>là bệnh phát sinh do điều kiện lao động có hại của nghề nghiệp tác động đối với người lao </a:t>
            </a:r>
            <a:r>
              <a:rPr lang="en-US" sz="1900" b="1" kern="0" smtClean="0">
                <a:solidFill>
                  <a:srgbClr val="0000FF"/>
                </a:solidFill>
                <a:latin typeface="Arial" charset="0"/>
              </a:rPr>
              <a:t>động.</a:t>
            </a:r>
          </a:p>
          <a:p>
            <a:pPr indent="-457200" algn="just" eaLnBrk="1" hangingPunct="1">
              <a:lnSpc>
                <a:spcPct val="110000"/>
              </a:lnSpc>
              <a:spcBef>
                <a:spcPts val="1000"/>
              </a:spcBef>
              <a:spcAft>
                <a:spcPts val="0"/>
              </a:spcAft>
              <a:buClr>
                <a:srgbClr val="FF0000"/>
              </a:buClr>
              <a:buFont typeface="+mj-lt"/>
              <a:buAutoNum type="arabicPeriod" startAt="7"/>
              <a:defRPr/>
            </a:pPr>
            <a:r>
              <a:rPr lang="en-US" sz="1900" b="1" kern="0" smtClean="0">
                <a:solidFill>
                  <a:srgbClr val="FF0066"/>
                </a:solidFill>
                <a:latin typeface="Arial" charset="0"/>
              </a:rPr>
              <a:t>Quan </a:t>
            </a:r>
            <a:r>
              <a:rPr lang="en-US" sz="1900" b="1" kern="0">
                <a:solidFill>
                  <a:srgbClr val="FF0066"/>
                </a:solidFill>
                <a:latin typeface="Arial" charset="0"/>
              </a:rPr>
              <a:t>trắc môi trường lao động </a:t>
            </a:r>
            <a:r>
              <a:rPr lang="en-US" sz="1900" b="1" kern="0">
                <a:solidFill>
                  <a:srgbClr val="0000FF"/>
                </a:solidFill>
                <a:latin typeface="Arial" charset="0"/>
              </a:rPr>
              <a:t>là hoạt động thu thập, phân tích, đánh giá số liệu đo lường các yếu tố trong môi trường lao động tại nơi làm việc để có biện pháp giảm thiểu tác hại đối với sức khỏe, phòng, chống bệnh nghề nghiệp</a:t>
            </a:r>
            <a:r>
              <a:rPr lang="en-US" sz="1900" b="1" kern="0" smtClean="0">
                <a:solidFill>
                  <a:srgbClr val="0000FF"/>
                </a:solidFill>
                <a:latin typeface="Arial" charset="0"/>
              </a:rPr>
              <a:t>.</a:t>
            </a:r>
            <a:endParaRPr lang="nb-NO" sz="1900" b="1" kern="0">
              <a:solidFill>
                <a:srgbClr val="0000FF"/>
              </a:solidFill>
              <a:latin typeface="Arial" charset="0"/>
            </a:endParaRPr>
          </a:p>
        </p:txBody>
      </p:sp>
    </p:spTree>
    <p:extLst>
      <p:ext uri="{BB962C8B-B14F-4D97-AF65-F5344CB8AC3E}">
        <p14:creationId xmlns:p14="http://schemas.microsoft.com/office/powerpoint/2010/main" val="2681127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800"/>
              </a:spcBef>
              <a:spcAft>
                <a:spcPts val="0"/>
              </a:spcAft>
              <a:buClr>
                <a:srgbClr val="FF0000"/>
              </a:buClr>
              <a:buFont typeface="+mj-lt"/>
              <a:buAutoNum type="arabicPeriod"/>
              <a:defRPr/>
            </a:pPr>
            <a:r>
              <a:rPr lang="en-US" sz="1900" b="1" kern="0" smtClean="0">
                <a:solidFill>
                  <a:srgbClr val="FF0066"/>
                </a:solidFill>
                <a:latin typeface="Arial" charset="0"/>
              </a:rPr>
              <a:t>NLĐ </a:t>
            </a:r>
            <a:r>
              <a:rPr lang="en-US" sz="1900" b="1" kern="0">
                <a:solidFill>
                  <a:srgbClr val="FF0066"/>
                </a:solidFill>
                <a:latin typeface="Arial" charset="0"/>
              </a:rPr>
              <a:t>làm việc theo hợp đồng lao động có quyền sau </a:t>
            </a:r>
            <a:r>
              <a:rPr lang="en-US" sz="1900" b="1" kern="0" smtClean="0">
                <a:solidFill>
                  <a:srgbClr val="FF0066"/>
                </a:solidFill>
                <a:latin typeface="Arial" charset="0"/>
              </a:rPr>
              <a:t>đây:</a:t>
            </a:r>
          </a:p>
          <a:p>
            <a:pPr indent="-457200" algn="just" eaLnBrk="1" hangingPunct="1">
              <a:lnSpc>
                <a:spcPct val="110000"/>
              </a:lnSpc>
              <a:spcBef>
                <a:spcPts val="800"/>
              </a:spcBef>
              <a:spcAft>
                <a:spcPts val="0"/>
              </a:spcAft>
              <a:buClr>
                <a:srgbClr val="FF0000"/>
              </a:buClr>
              <a:buFont typeface="+mj-lt"/>
              <a:buAutoNum type="alphaLcParenR"/>
              <a:defRPr/>
            </a:pPr>
            <a:r>
              <a:rPr lang="en-US" sz="1900" b="1" kern="0" smtClean="0">
                <a:solidFill>
                  <a:srgbClr val="0000FF"/>
                </a:solidFill>
                <a:latin typeface="Arial" charset="0"/>
              </a:rPr>
              <a:t>Được </a:t>
            </a:r>
            <a:r>
              <a:rPr lang="en-US" sz="1900" b="1" kern="0">
                <a:solidFill>
                  <a:srgbClr val="0000FF"/>
                </a:solidFill>
                <a:latin typeface="Arial" charset="0"/>
              </a:rPr>
              <a:t>bảo đảm các điều kiện làm việc công bằng, </a:t>
            </a:r>
            <a:r>
              <a:rPr lang="en-US" sz="1900" b="1" kern="0" smtClean="0">
                <a:solidFill>
                  <a:srgbClr val="0000FF"/>
                </a:solidFill>
                <a:latin typeface="Arial" charset="0"/>
              </a:rPr>
              <a:t>ATVSLĐ; </a:t>
            </a:r>
            <a:r>
              <a:rPr lang="en-US" sz="1900" b="1" kern="0">
                <a:solidFill>
                  <a:srgbClr val="0000FF"/>
                </a:solidFill>
                <a:latin typeface="Arial" charset="0"/>
              </a:rPr>
              <a:t>yêu cầu người sử dụng lao động có trách nhiệm bảo đảm điều kiện làm việc </a:t>
            </a:r>
            <a:r>
              <a:rPr lang="en-US" sz="1900" b="1" kern="0" smtClean="0">
                <a:solidFill>
                  <a:srgbClr val="0000FF"/>
                </a:solidFill>
                <a:latin typeface="Arial" charset="0"/>
              </a:rPr>
              <a:t>ATVSLĐ trong </a:t>
            </a:r>
            <a:r>
              <a:rPr lang="en-US" sz="1900" b="1" kern="0">
                <a:solidFill>
                  <a:srgbClr val="0000FF"/>
                </a:solidFill>
                <a:latin typeface="Arial" charset="0"/>
              </a:rPr>
              <a:t>quá trình lao động, tại nơi làm </a:t>
            </a:r>
            <a:r>
              <a:rPr lang="en-US" sz="1900" b="1" kern="0" smtClean="0">
                <a:solidFill>
                  <a:srgbClr val="0000FF"/>
                </a:solidFill>
                <a:latin typeface="Arial" charset="0"/>
              </a:rPr>
              <a:t>việc;</a:t>
            </a:r>
          </a:p>
          <a:p>
            <a:pPr indent="-457200" algn="just" eaLnBrk="1" hangingPunct="1">
              <a:lnSpc>
                <a:spcPct val="110000"/>
              </a:lnSpc>
              <a:spcBef>
                <a:spcPts val="800"/>
              </a:spcBef>
              <a:spcAft>
                <a:spcPts val="0"/>
              </a:spcAft>
              <a:buClr>
                <a:srgbClr val="FF0000"/>
              </a:buClr>
              <a:buFont typeface="+mj-lt"/>
              <a:buAutoNum type="alphaLcParenR"/>
              <a:defRPr/>
            </a:pPr>
            <a:r>
              <a:rPr lang="en-US" sz="1900" b="1" kern="0" smtClean="0">
                <a:solidFill>
                  <a:srgbClr val="0000FF"/>
                </a:solidFill>
                <a:latin typeface="Arial" charset="0"/>
              </a:rPr>
              <a:t>Được </a:t>
            </a:r>
            <a:r>
              <a:rPr lang="en-US" sz="1900" b="1" kern="0">
                <a:solidFill>
                  <a:srgbClr val="0000FF"/>
                </a:solidFill>
                <a:latin typeface="Arial" charset="0"/>
              </a:rPr>
              <a:t>cung cấp thông tin đầy đủ về các yếu tố nguy hiểm, yếu tố có hại tại nơi làm việc và những biện pháp phòng, chống; được đào tạo, huấn luyện về </a:t>
            </a:r>
            <a:r>
              <a:rPr lang="en-US" sz="1900" b="1" kern="0" smtClean="0">
                <a:solidFill>
                  <a:srgbClr val="0000FF"/>
                </a:solidFill>
                <a:latin typeface="Arial" charset="0"/>
              </a:rPr>
              <a:t>ATVSLĐ;</a:t>
            </a:r>
          </a:p>
          <a:p>
            <a:pPr indent="-457200" algn="just" eaLnBrk="1" hangingPunct="1">
              <a:lnSpc>
                <a:spcPct val="110000"/>
              </a:lnSpc>
              <a:spcBef>
                <a:spcPts val="800"/>
              </a:spcBef>
              <a:spcAft>
                <a:spcPts val="0"/>
              </a:spcAft>
              <a:buClr>
                <a:srgbClr val="FF0000"/>
              </a:buClr>
              <a:buFont typeface="+mj-lt"/>
              <a:buAutoNum type="alphaLcParenR"/>
              <a:defRPr/>
            </a:pPr>
            <a:r>
              <a:rPr lang="en-US" sz="1900" b="1" kern="0" smtClean="0">
                <a:solidFill>
                  <a:srgbClr val="0000FF"/>
                </a:solidFill>
                <a:latin typeface="Arial" charset="0"/>
              </a:rPr>
              <a:t>Được thực </a:t>
            </a:r>
            <a:r>
              <a:rPr lang="en-US" sz="1900" b="1" kern="0">
                <a:solidFill>
                  <a:srgbClr val="0000FF"/>
                </a:solidFill>
                <a:latin typeface="Arial" charset="0"/>
              </a:rPr>
              <a:t>hiện chế độ bảo hộ lao động, </a:t>
            </a:r>
            <a:r>
              <a:rPr lang="en-US" sz="1900" b="1" kern="0">
                <a:solidFill>
                  <a:srgbClr val="FF0066"/>
                </a:solidFill>
                <a:latin typeface="Arial" charset="0"/>
              </a:rPr>
              <a:t>chăm sóc sức khỏe, khám phát hiện bệnh nghề nghiệp</a:t>
            </a:r>
            <a:r>
              <a:rPr lang="en-US" sz="1900" b="1" kern="0">
                <a:solidFill>
                  <a:srgbClr val="0000FF"/>
                </a:solidFill>
                <a:latin typeface="Arial" charset="0"/>
              </a:rPr>
              <a:t>; được người sử dụng lao động </a:t>
            </a:r>
            <a:r>
              <a:rPr lang="en-US" sz="1900" b="1" kern="0">
                <a:solidFill>
                  <a:srgbClr val="009900"/>
                </a:solidFill>
                <a:latin typeface="Arial" charset="0"/>
              </a:rPr>
              <a:t>đóng bảo hiểm tai nạn lao động, bệnh nghề nghiệp</a:t>
            </a:r>
            <a:r>
              <a:rPr lang="en-US" sz="1900" b="1" kern="0">
                <a:solidFill>
                  <a:srgbClr val="0000FF"/>
                </a:solidFill>
                <a:latin typeface="Arial" charset="0"/>
              </a:rPr>
              <a:t>; được hưởng đầy đủ chế độ đối với người bị tai nạn lao động, bệnh nghề nghiệp; được trả phí khám giám định thương tật, bệnh tật do tai nạn lao động, bệnh nghề nghiệp; được chủ động đi khám giám định mức suy giảm khả năng lao động và được trả phí khám giám định trong trường hợp kết quả khám giám định đủ điều kiện để điều chỉnh tăng mức hưởng trợ cấp tai nạn lao động, bệnh nghề nghiệp</a:t>
            </a:r>
            <a:r>
              <a:rPr lang="en-US" sz="1900" b="1" kern="0" smtClean="0">
                <a:solidFill>
                  <a:srgbClr val="0000FF"/>
                </a:solidFill>
                <a:latin typeface="Arial" charset="0"/>
              </a:rPr>
              <a:t>;</a:t>
            </a:r>
            <a:endParaRPr lang="nb-NO" sz="1900" b="1" kern="0">
              <a:solidFill>
                <a:srgbClr val="0000FF"/>
              </a:solidFill>
              <a:latin typeface="Arial" charset="0"/>
            </a:endParaRPr>
          </a:p>
        </p:txBody>
      </p:sp>
    </p:spTree>
    <p:extLst>
      <p:ext uri="{BB962C8B-B14F-4D97-AF65-F5344CB8AC3E}">
        <p14:creationId xmlns:p14="http://schemas.microsoft.com/office/powerpoint/2010/main" val="3483908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FF0066"/>
                </a:solidFill>
                <a:latin typeface="Arial" charset="0"/>
              </a:rPr>
              <a:t>NLĐ </a:t>
            </a:r>
            <a:r>
              <a:rPr lang="en-US" sz="2100" b="1" kern="0">
                <a:solidFill>
                  <a:srgbClr val="FF0066"/>
                </a:solidFill>
                <a:latin typeface="Arial" charset="0"/>
              </a:rPr>
              <a:t>làm việc theo hợp đồng lao động </a:t>
            </a:r>
            <a:r>
              <a:rPr lang="en-US" sz="2100" b="1" kern="0">
                <a:solidFill>
                  <a:srgbClr val="009900"/>
                </a:solidFill>
                <a:latin typeface="Arial" charset="0"/>
              </a:rPr>
              <a:t>có quyền</a:t>
            </a:r>
            <a:r>
              <a:rPr lang="en-US" sz="2100" b="1" kern="0">
                <a:solidFill>
                  <a:srgbClr val="FF0066"/>
                </a:solidFill>
                <a:latin typeface="Arial" charset="0"/>
              </a:rPr>
              <a:t> sau </a:t>
            </a:r>
            <a:r>
              <a:rPr lang="en-US" sz="2100" b="1" kern="0" smtClean="0">
                <a:solidFill>
                  <a:srgbClr val="FF0066"/>
                </a:solidFill>
                <a:latin typeface="Arial" charset="0"/>
              </a:rPr>
              <a:t>đây:</a:t>
            </a:r>
          </a:p>
          <a:p>
            <a:pPr indent="-457200" algn="just" eaLnBrk="1" hangingPunct="1">
              <a:lnSpc>
                <a:spcPct val="110000"/>
              </a:lnSpc>
              <a:spcBef>
                <a:spcPts val="1200"/>
              </a:spcBef>
              <a:spcAft>
                <a:spcPts val="0"/>
              </a:spcAft>
              <a:buClr>
                <a:srgbClr val="FF0000"/>
              </a:buClr>
              <a:buFont typeface="+mj-lt"/>
              <a:buAutoNum type="alphaLcParenR" startAt="4"/>
              <a:defRPr/>
            </a:pPr>
            <a:r>
              <a:rPr lang="en-US" sz="2100" b="1" kern="0" smtClean="0">
                <a:solidFill>
                  <a:srgbClr val="0000FF"/>
                </a:solidFill>
                <a:latin typeface="Arial" charset="0"/>
              </a:rPr>
              <a:t>Yêu </a:t>
            </a:r>
            <a:r>
              <a:rPr lang="en-US" sz="2100" b="1" kern="0">
                <a:solidFill>
                  <a:srgbClr val="0000FF"/>
                </a:solidFill>
                <a:latin typeface="Arial" charset="0"/>
              </a:rPr>
              <a:t>cầu người sử dụng lao động bố trí công việc phù hợp sau khi điều trị ổn định do bị tai nạn lao động, bệnh nghề </a:t>
            </a:r>
            <a:r>
              <a:rPr lang="en-US" sz="2100" b="1" kern="0" smtClean="0">
                <a:solidFill>
                  <a:srgbClr val="0000FF"/>
                </a:solidFill>
                <a:latin typeface="Arial" charset="0"/>
              </a:rPr>
              <a:t>nghiệp;</a:t>
            </a:r>
          </a:p>
          <a:p>
            <a:pPr indent="-457200" algn="just" eaLnBrk="1" hangingPunct="1">
              <a:lnSpc>
                <a:spcPct val="110000"/>
              </a:lnSpc>
              <a:spcBef>
                <a:spcPts val="1200"/>
              </a:spcBef>
              <a:spcAft>
                <a:spcPts val="0"/>
              </a:spcAft>
              <a:buClr>
                <a:srgbClr val="FF0000"/>
              </a:buClr>
              <a:buNone/>
              <a:defRPr/>
            </a:pPr>
            <a:r>
              <a:rPr lang="en-US" sz="2100" b="1" kern="0" smtClean="0">
                <a:solidFill>
                  <a:srgbClr val="FF0000"/>
                </a:solidFill>
                <a:latin typeface="Arial" charset="0"/>
              </a:rPr>
              <a:t>đ</a:t>
            </a:r>
            <a:r>
              <a:rPr lang="en-US" sz="2100" b="1" kern="0">
                <a:solidFill>
                  <a:srgbClr val="FF0000"/>
                </a:solidFill>
                <a:latin typeface="Arial" charset="0"/>
              </a:rPr>
              <a:t>) </a:t>
            </a:r>
            <a:r>
              <a:rPr lang="en-US" sz="2100" b="1" kern="0" smtClean="0">
                <a:solidFill>
                  <a:srgbClr val="FF0000"/>
                </a:solidFill>
                <a:latin typeface="Arial" charset="0"/>
              </a:rPr>
              <a:t> </a:t>
            </a:r>
            <a:r>
              <a:rPr lang="en-US" sz="2100" b="1" kern="0" smtClean="0">
                <a:solidFill>
                  <a:srgbClr val="0000FF"/>
                </a:solidFill>
                <a:latin typeface="Arial" charset="0"/>
              </a:rPr>
              <a:t>Từ </a:t>
            </a:r>
            <a:r>
              <a:rPr lang="en-US" sz="2100" b="1" kern="0">
                <a:solidFill>
                  <a:srgbClr val="0000FF"/>
                </a:solidFill>
                <a:latin typeface="Arial" charset="0"/>
              </a:rPr>
              <a:t>chối làm công việc hoặc rời bỏ nơi làm việc mà vẫn được trả đủ tiền lương và không bị coi là vi phạm kỷ luật lao động khi thấy rõ có nguy cơ xảy ra tai nạn lao động đe dọa nghiêm trọng tính mạng hoặc sức khỏe của mình nhưng phải báo ngay cho người quản lý trực tiếp để có phương án xử lý; chỉ tiếp tục làm việc khi người quản lý trực tiếp và người phụ trách công tác </a:t>
            </a:r>
            <a:r>
              <a:rPr lang="en-US" sz="2100" b="1" kern="0" smtClean="0">
                <a:solidFill>
                  <a:srgbClr val="0000FF"/>
                </a:solidFill>
                <a:latin typeface="Arial" charset="0"/>
              </a:rPr>
              <a:t>ATVSLĐ </a:t>
            </a:r>
            <a:r>
              <a:rPr lang="en-US" sz="2100" b="1" kern="0">
                <a:solidFill>
                  <a:srgbClr val="0000FF"/>
                </a:solidFill>
                <a:latin typeface="Arial" charset="0"/>
              </a:rPr>
              <a:t>đã khắc phục các nguy cơ để bảo đảm </a:t>
            </a:r>
            <a:r>
              <a:rPr lang="en-US" sz="2100" b="1" kern="0" smtClean="0">
                <a:solidFill>
                  <a:srgbClr val="0000FF"/>
                </a:solidFill>
                <a:latin typeface="Arial" charset="0"/>
              </a:rPr>
              <a:t>ATVSLĐ;</a:t>
            </a:r>
          </a:p>
          <a:p>
            <a:pPr indent="-457200" algn="just" eaLnBrk="1" hangingPunct="1">
              <a:lnSpc>
                <a:spcPct val="110000"/>
              </a:lnSpc>
              <a:spcBef>
                <a:spcPts val="1200"/>
              </a:spcBef>
              <a:spcAft>
                <a:spcPts val="0"/>
              </a:spcAft>
              <a:buClr>
                <a:srgbClr val="FF0000"/>
              </a:buClr>
              <a:buNone/>
              <a:defRPr/>
            </a:pPr>
            <a:r>
              <a:rPr lang="en-US" sz="2100" b="1" kern="0" smtClean="0">
                <a:solidFill>
                  <a:srgbClr val="FF0000"/>
                </a:solidFill>
                <a:latin typeface="Arial" charset="0"/>
              </a:rPr>
              <a:t>e</a:t>
            </a:r>
            <a:r>
              <a:rPr lang="en-US" sz="2100" b="1" kern="0">
                <a:solidFill>
                  <a:srgbClr val="FF0000"/>
                </a:solidFill>
                <a:latin typeface="Arial" charset="0"/>
              </a:rPr>
              <a:t>) </a:t>
            </a:r>
            <a:r>
              <a:rPr lang="en-US" sz="2100" b="1" kern="0" smtClean="0">
                <a:solidFill>
                  <a:srgbClr val="FF0000"/>
                </a:solidFill>
                <a:latin typeface="Arial" charset="0"/>
              </a:rPr>
              <a:t>  </a:t>
            </a:r>
            <a:r>
              <a:rPr lang="en-US" sz="2100" b="1" kern="0" smtClean="0">
                <a:solidFill>
                  <a:srgbClr val="0000FF"/>
                </a:solidFill>
                <a:latin typeface="Arial" charset="0"/>
              </a:rPr>
              <a:t>Khiếu </a:t>
            </a:r>
            <a:r>
              <a:rPr lang="en-US" sz="2100" b="1" kern="0">
                <a:solidFill>
                  <a:srgbClr val="0000FF"/>
                </a:solidFill>
                <a:latin typeface="Arial" charset="0"/>
              </a:rPr>
              <a:t>nại, tố cáo hoặc khởi kiện theo quy định của pháp luật</a:t>
            </a:r>
            <a:r>
              <a:rPr lang="en-US"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2294911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startAt="2"/>
              <a:defRPr/>
            </a:pPr>
            <a:r>
              <a:rPr lang="en-US" sz="2200" b="1" kern="0" smtClean="0">
                <a:solidFill>
                  <a:srgbClr val="FF0066"/>
                </a:solidFill>
                <a:latin typeface="Arial" charset="0"/>
              </a:rPr>
              <a:t>NLĐ </a:t>
            </a:r>
            <a:r>
              <a:rPr lang="en-US" sz="2200" b="1" kern="0">
                <a:solidFill>
                  <a:srgbClr val="FF0066"/>
                </a:solidFill>
                <a:latin typeface="Arial" charset="0"/>
              </a:rPr>
              <a:t>làm việc theo hợp đồng lao động </a:t>
            </a:r>
            <a:r>
              <a:rPr lang="en-US" sz="2200" b="1" kern="0">
                <a:solidFill>
                  <a:srgbClr val="009900"/>
                </a:solidFill>
                <a:latin typeface="Arial" charset="0"/>
              </a:rPr>
              <a:t>có nghĩa vụ</a:t>
            </a:r>
            <a:r>
              <a:rPr lang="en-US" sz="2200" b="1" kern="0">
                <a:solidFill>
                  <a:srgbClr val="FF0066"/>
                </a:solidFill>
                <a:latin typeface="Arial" charset="0"/>
              </a:rPr>
              <a:t> sau đây:</a:t>
            </a:r>
          </a:p>
          <a:p>
            <a:pPr indent="-457200" algn="just" eaLnBrk="1" hangingPunct="1">
              <a:lnSpc>
                <a:spcPct val="105000"/>
              </a:lnSpc>
              <a:spcBef>
                <a:spcPts val="800"/>
              </a:spcBef>
              <a:spcAft>
                <a:spcPts val="0"/>
              </a:spcAft>
              <a:buClr>
                <a:srgbClr val="FF0000"/>
              </a:buClr>
              <a:buFont typeface="+mj-lt"/>
              <a:buAutoNum type="alphaLcParenR"/>
              <a:defRPr/>
            </a:pPr>
            <a:r>
              <a:rPr lang="en-US" sz="2200" b="1" kern="0" smtClean="0">
                <a:solidFill>
                  <a:srgbClr val="0000FF"/>
                </a:solidFill>
                <a:latin typeface="Arial" charset="0"/>
              </a:rPr>
              <a:t>Chấp </a:t>
            </a:r>
            <a:r>
              <a:rPr lang="en-US" sz="2200" b="1" kern="0">
                <a:solidFill>
                  <a:srgbClr val="0000FF"/>
                </a:solidFill>
                <a:latin typeface="Arial" charset="0"/>
              </a:rPr>
              <a:t>hành nội quy, quy trình và biện pháp bảo đảm </a:t>
            </a:r>
            <a:r>
              <a:rPr lang="en-US" sz="2200" b="1" kern="0" smtClean="0">
                <a:solidFill>
                  <a:srgbClr val="0000FF"/>
                </a:solidFill>
                <a:latin typeface="Arial" charset="0"/>
              </a:rPr>
              <a:t>ATVSLĐ </a:t>
            </a:r>
            <a:r>
              <a:rPr lang="en-US" sz="2200" b="1" kern="0">
                <a:solidFill>
                  <a:srgbClr val="0000FF"/>
                </a:solidFill>
                <a:latin typeface="Arial" charset="0"/>
              </a:rPr>
              <a:t>tại nơi làm việc; tuân thủ các giao kết về </a:t>
            </a:r>
            <a:r>
              <a:rPr lang="en-US" sz="2200" b="1" kern="0" smtClean="0">
                <a:solidFill>
                  <a:srgbClr val="0000FF"/>
                </a:solidFill>
                <a:latin typeface="Arial" charset="0"/>
              </a:rPr>
              <a:t>ATVSLĐ </a:t>
            </a:r>
            <a:r>
              <a:rPr lang="en-US" sz="2200" b="1" kern="0">
                <a:solidFill>
                  <a:srgbClr val="0000FF"/>
                </a:solidFill>
                <a:latin typeface="Arial" charset="0"/>
              </a:rPr>
              <a:t>trong hợp đồng lao động, thỏa ước lao động tập </a:t>
            </a:r>
            <a:r>
              <a:rPr lang="en-US" sz="2200" b="1" kern="0" smtClean="0">
                <a:solidFill>
                  <a:srgbClr val="0000FF"/>
                </a:solidFill>
                <a:latin typeface="Arial" charset="0"/>
              </a:rPr>
              <a:t>thể;</a:t>
            </a:r>
          </a:p>
          <a:p>
            <a:pPr indent="-457200" algn="just" eaLnBrk="1" hangingPunct="1">
              <a:lnSpc>
                <a:spcPct val="105000"/>
              </a:lnSpc>
              <a:spcBef>
                <a:spcPts val="800"/>
              </a:spcBef>
              <a:spcAft>
                <a:spcPts val="0"/>
              </a:spcAft>
              <a:buClr>
                <a:srgbClr val="FF0000"/>
              </a:buClr>
              <a:buFont typeface="+mj-lt"/>
              <a:buAutoNum type="alphaLcParenR"/>
              <a:defRPr/>
            </a:pPr>
            <a:r>
              <a:rPr lang="en-US" sz="2200" b="1" kern="0" smtClean="0">
                <a:solidFill>
                  <a:srgbClr val="0000FF"/>
                </a:solidFill>
                <a:latin typeface="Arial" charset="0"/>
              </a:rPr>
              <a:t>Sử </a:t>
            </a:r>
            <a:r>
              <a:rPr lang="en-US" sz="2200" b="1" kern="0">
                <a:solidFill>
                  <a:srgbClr val="0000FF"/>
                </a:solidFill>
                <a:latin typeface="Arial" charset="0"/>
              </a:rPr>
              <a:t>dụng và bảo quản các phương tiện bảo vệ cá nhân đã được trang cấp; các thiết bị bảo đảm </a:t>
            </a:r>
            <a:r>
              <a:rPr lang="en-US" sz="2200" b="1" kern="0" smtClean="0">
                <a:solidFill>
                  <a:srgbClr val="0000FF"/>
                </a:solidFill>
                <a:latin typeface="Arial" charset="0"/>
              </a:rPr>
              <a:t>ATVSLĐ </a:t>
            </a:r>
            <a:r>
              <a:rPr lang="en-US" sz="2200" b="1" kern="0">
                <a:solidFill>
                  <a:srgbClr val="0000FF"/>
                </a:solidFill>
                <a:latin typeface="Arial" charset="0"/>
              </a:rPr>
              <a:t>tại nơi làm </a:t>
            </a:r>
            <a:r>
              <a:rPr lang="en-US" sz="2200" b="1" kern="0" smtClean="0">
                <a:solidFill>
                  <a:srgbClr val="0000FF"/>
                </a:solidFill>
                <a:latin typeface="Arial" charset="0"/>
              </a:rPr>
              <a:t>việc;</a:t>
            </a:r>
          </a:p>
          <a:p>
            <a:pPr indent="-457200" algn="just" eaLnBrk="1" hangingPunct="1">
              <a:lnSpc>
                <a:spcPct val="105000"/>
              </a:lnSpc>
              <a:spcBef>
                <a:spcPts val="800"/>
              </a:spcBef>
              <a:spcAft>
                <a:spcPts val="0"/>
              </a:spcAft>
              <a:buClr>
                <a:srgbClr val="FF0000"/>
              </a:buClr>
              <a:buFont typeface="+mj-lt"/>
              <a:buAutoNum type="alphaLcParenR"/>
              <a:defRPr/>
            </a:pPr>
            <a:r>
              <a:rPr lang="en-US" sz="2200" b="1" kern="0" smtClean="0">
                <a:solidFill>
                  <a:srgbClr val="0000FF"/>
                </a:solidFill>
                <a:latin typeface="Arial" charset="0"/>
              </a:rPr>
              <a:t>Báo </a:t>
            </a:r>
            <a:r>
              <a:rPr lang="en-US" sz="2200" b="1" kern="0">
                <a:solidFill>
                  <a:srgbClr val="0000FF"/>
                </a:solidFill>
                <a:latin typeface="Arial" charset="0"/>
              </a:rPr>
              <a:t>cáo kịp thời với người có trách nhiệm khi phát hiện nguy cơ xảy ra sự cố kỹ thuật gây mất </a:t>
            </a:r>
            <a:r>
              <a:rPr lang="en-US" sz="2200" b="1" kern="0" smtClean="0">
                <a:solidFill>
                  <a:srgbClr val="0000FF"/>
                </a:solidFill>
                <a:latin typeface="Arial" charset="0"/>
              </a:rPr>
              <a:t>ATVSLĐ, </a:t>
            </a:r>
            <a:r>
              <a:rPr lang="en-US" sz="2200" b="1" kern="0">
                <a:solidFill>
                  <a:srgbClr val="0000FF"/>
                </a:solidFill>
                <a:latin typeface="Arial" charset="0"/>
              </a:rPr>
              <a:t>tai nạn lao động hoặc bệnh nghề nghiệp; chủ động tham gia cấp cứu, khắc phục sự cố, tai nạn lao động theo phương án xử lý sự cố, ứng cứu khẩn cấp hoặc khi có lệnh của người sử dụng lao động hoặc cơ quan nhà nước có thẩm quyền</a:t>
            </a:r>
            <a:r>
              <a:rPr lang="en-US" sz="2200" b="1" kern="0" smtClean="0">
                <a:solidFill>
                  <a:srgbClr val="0000FF"/>
                </a:solidFill>
                <a:latin typeface="Arial" charset="0"/>
              </a:rPr>
              <a:t>.</a:t>
            </a:r>
            <a:endParaRPr lang="nb-NO" sz="2200" b="1" kern="0">
              <a:solidFill>
                <a:srgbClr val="0000FF"/>
              </a:solidFill>
              <a:latin typeface="Arial" charset="0"/>
            </a:endParaRPr>
          </a:p>
        </p:txBody>
      </p:sp>
    </p:spTree>
    <p:extLst>
      <p:ext uri="{BB962C8B-B14F-4D97-AF65-F5344CB8AC3E}">
        <p14:creationId xmlns:p14="http://schemas.microsoft.com/office/powerpoint/2010/main" val="3287549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900"/>
              </a:spcBef>
              <a:spcAft>
                <a:spcPts val="0"/>
              </a:spcAft>
              <a:buClr>
                <a:srgbClr val="FF0000"/>
              </a:buClr>
              <a:buFont typeface="+mj-lt"/>
              <a:buAutoNum type="arabicPeriod" startAt="3"/>
              <a:defRPr/>
            </a:pPr>
            <a:r>
              <a:rPr lang="en-US" sz="2100" b="1" kern="0" smtClean="0">
                <a:solidFill>
                  <a:srgbClr val="FF0066"/>
                </a:solidFill>
                <a:latin typeface="Arial" charset="0"/>
              </a:rPr>
              <a:t>NLĐ </a:t>
            </a:r>
            <a:r>
              <a:rPr lang="en-US" sz="2100" b="1" kern="0">
                <a:solidFill>
                  <a:srgbClr val="FF0066"/>
                </a:solidFill>
                <a:latin typeface="Arial" charset="0"/>
              </a:rPr>
              <a:t>làm việc không theo hợp đồng lao động </a:t>
            </a:r>
            <a:r>
              <a:rPr lang="en-US" sz="2100" b="1" kern="0">
                <a:solidFill>
                  <a:srgbClr val="009900"/>
                </a:solidFill>
                <a:latin typeface="Arial" charset="0"/>
              </a:rPr>
              <a:t>có quyền </a:t>
            </a:r>
            <a:r>
              <a:rPr lang="en-US" sz="2100" b="1" kern="0">
                <a:solidFill>
                  <a:srgbClr val="FF0066"/>
                </a:solidFill>
                <a:latin typeface="Arial" charset="0"/>
              </a:rPr>
              <a:t>sau đây:</a:t>
            </a:r>
          </a:p>
          <a:p>
            <a:pPr indent="-457200" algn="just" eaLnBrk="1" hangingPunct="1">
              <a:lnSpc>
                <a:spcPct val="107000"/>
              </a:lnSpc>
              <a:spcBef>
                <a:spcPts val="900"/>
              </a:spcBef>
              <a:spcAft>
                <a:spcPts val="0"/>
              </a:spcAft>
              <a:buClr>
                <a:srgbClr val="FF0000"/>
              </a:buClr>
              <a:buFont typeface="+mj-lt"/>
              <a:buAutoNum type="alphaLcParenR"/>
              <a:defRPr/>
            </a:pPr>
            <a:r>
              <a:rPr lang="en-US" sz="2100" b="1" kern="0" smtClean="0">
                <a:solidFill>
                  <a:srgbClr val="0000FF"/>
                </a:solidFill>
                <a:latin typeface="Arial" charset="0"/>
              </a:rPr>
              <a:t>Được </a:t>
            </a:r>
            <a:r>
              <a:rPr lang="en-US" sz="2100" b="1" kern="0">
                <a:solidFill>
                  <a:srgbClr val="0000FF"/>
                </a:solidFill>
                <a:latin typeface="Arial" charset="0"/>
              </a:rPr>
              <a:t>làm việc trong điều kiện </a:t>
            </a:r>
            <a:r>
              <a:rPr lang="en-US" sz="2100" b="1" kern="0" smtClean="0">
                <a:solidFill>
                  <a:srgbClr val="0000FF"/>
                </a:solidFill>
                <a:latin typeface="Arial" charset="0"/>
              </a:rPr>
              <a:t>ATVSLĐ; </a:t>
            </a:r>
            <a:r>
              <a:rPr lang="en-US" sz="2100" b="1" kern="0">
                <a:solidFill>
                  <a:srgbClr val="0000FF"/>
                </a:solidFill>
                <a:latin typeface="Arial" charset="0"/>
              </a:rPr>
              <a:t>được Nhà nước, xã hội và gia đình tạo điều kiện để làm việc trong môi trường </a:t>
            </a:r>
            <a:r>
              <a:rPr lang="en-US" sz="2100" b="1" kern="0" smtClean="0">
                <a:solidFill>
                  <a:srgbClr val="0000FF"/>
                </a:solidFill>
                <a:latin typeface="Arial" charset="0"/>
              </a:rPr>
              <a:t>ATVSLĐ;</a:t>
            </a:r>
          </a:p>
          <a:p>
            <a:pPr indent="-457200" algn="just" eaLnBrk="1" hangingPunct="1">
              <a:lnSpc>
                <a:spcPct val="107000"/>
              </a:lnSpc>
              <a:spcBef>
                <a:spcPts val="900"/>
              </a:spcBef>
              <a:spcAft>
                <a:spcPts val="0"/>
              </a:spcAft>
              <a:buClr>
                <a:srgbClr val="FF0000"/>
              </a:buClr>
              <a:buFont typeface="+mj-lt"/>
              <a:buAutoNum type="alphaLcParenR"/>
              <a:defRPr/>
            </a:pPr>
            <a:r>
              <a:rPr lang="en-US" sz="2100" b="1" kern="0" smtClean="0">
                <a:solidFill>
                  <a:srgbClr val="0000FF"/>
                </a:solidFill>
                <a:latin typeface="Arial" charset="0"/>
              </a:rPr>
              <a:t>Tiếp </a:t>
            </a:r>
            <a:r>
              <a:rPr lang="en-US" sz="2100" b="1" kern="0">
                <a:solidFill>
                  <a:srgbClr val="0000FF"/>
                </a:solidFill>
                <a:latin typeface="Arial" charset="0"/>
              </a:rPr>
              <a:t>nhận thông tin, tuyên truyền, giáo dục về công tác </a:t>
            </a:r>
            <a:r>
              <a:rPr lang="en-US" sz="2100" b="1" kern="0" smtClean="0">
                <a:solidFill>
                  <a:srgbClr val="0000FF"/>
                </a:solidFill>
                <a:latin typeface="Arial" charset="0"/>
              </a:rPr>
              <a:t>ATVSLĐ; </a:t>
            </a:r>
            <a:r>
              <a:rPr lang="en-US" sz="2100" b="1" kern="0">
                <a:solidFill>
                  <a:srgbClr val="0000FF"/>
                </a:solidFill>
                <a:latin typeface="Arial" charset="0"/>
              </a:rPr>
              <a:t>được huấn luyện </a:t>
            </a:r>
            <a:r>
              <a:rPr lang="en-US" sz="2100" b="1" kern="0" smtClean="0">
                <a:solidFill>
                  <a:srgbClr val="0000FF"/>
                </a:solidFill>
                <a:latin typeface="Arial" charset="0"/>
              </a:rPr>
              <a:t>ATVSLĐ </a:t>
            </a:r>
            <a:r>
              <a:rPr lang="en-US" sz="2100" b="1" kern="0">
                <a:solidFill>
                  <a:srgbClr val="0000FF"/>
                </a:solidFill>
                <a:latin typeface="Arial" charset="0"/>
              </a:rPr>
              <a:t>khi làm các công việc có yêu cầu nghiêm ngặt về </a:t>
            </a:r>
            <a:r>
              <a:rPr lang="en-US" sz="2100" b="1" kern="0" smtClean="0">
                <a:solidFill>
                  <a:srgbClr val="0000FF"/>
                </a:solidFill>
                <a:latin typeface="Arial" charset="0"/>
              </a:rPr>
              <a:t>ATVSLĐ;</a:t>
            </a:r>
          </a:p>
          <a:p>
            <a:pPr indent="-457200" algn="just" eaLnBrk="1" hangingPunct="1">
              <a:lnSpc>
                <a:spcPct val="107000"/>
              </a:lnSpc>
              <a:spcBef>
                <a:spcPts val="900"/>
              </a:spcBef>
              <a:spcAft>
                <a:spcPts val="0"/>
              </a:spcAft>
              <a:buClr>
                <a:srgbClr val="FF0000"/>
              </a:buClr>
              <a:buFont typeface="+mj-lt"/>
              <a:buAutoNum type="alphaLcParenR"/>
              <a:defRPr/>
            </a:pPr>
            <a:r>
              <a:rPr lang="en-US" sz="2100" b="1" kern="0" smtClean="0">
                <a:solidFill>
                  <a:srgbClr val="0000FF"/>
                </a:solidFill>
                <a:latin typeface="Arial" charset="0"/>
              </a:rPr>
              <a:t>Tham </a:t>
            </a:r>
            <a:r>
              <a:rPr lang="en-US" sz="2100" b="1" kern="0">
                <a:solidFill>
                  <a:srgbClr val="0000FF"/>
                </a:solidFill>
                <a:latin typeface="Arial" charset="0"/>
              </a:rPr>
              <a:t>gia và hưởng bảo hiểm tai nạn lao động theo hình thức tự nguyện do Chính phủ quy </a:t>
            </a:r>
            <a:r>
              <a:rPr lang="en-US" sz="2100" b="1" kern="0" smtClean="0">
                <a:solidFill>
                  <a:srgbClr val="0000FF"/>
                </a:solidFill>
                <a:latin typeface="Arial" charset="0"/>
              </a:rPr>
              <a:t>định.</a:t>
            </a:r>
          </a:p>
          <a:p>
            <a:pPr indent="0" algn="just" eaLnBrk="1" hangingPunct="1">
              <a:lnSpc>
                <a:spcPct val="107000"/>
              </a:lnSpc>
              <a:spcBef>
                <a:spcPts val="900"/>
              </a:spcBef>
              <a:spcAft>
                <a:spcPts val="0"/>
              </a:spcAft>
              <a:buClr>
                <a:srgbClr val="FF0000"/>
              </a:buClr>
              <a:buNone/>
              <a:defRPr/>
            </a:pPr>
            <a:r>
              <a:rPr lang="en-US" sz="2100" b="1" kern="0" smtClean="0">
                <a:solidFill>
                  <a:srgbClr val="0000FF"/>
                </a:solidFill>
                <a:latin typeface="Arial" charset="0"/>
              </a:rPr>
              <a:t>Căn </a:t>
            </a:r>
            <a:r>
              <a:rPr lang="en-US" sz="2100" b="1" kern="0">
                <a:solidFill>
                  <a:srgbClr val="0000FF"/>
                </a:solidFill>
                <a:latin typeface="Arial" charset="0"/>
              </a:rPr>
              <a:t>cứ vào điều kiện phát triển </a:t>
            </a:r>
            <a:r>
              <a:rPr lang="en-US" sz="2100" b="1" kern="0" smtClean="0">
                <a:solidFill>
                  <a:srgbClr val="0000FF"/>
                </a:solidFill>
                <a:latin typeface="Arial" charset="0"/>
              </a:rPr>
              <a:t>KT-XH, </a:t>
            </a:r>
            <a:r>
              <a:rPr lang="en-US" sz="2100" b="1" kern="0">
                <a:solidFill>
                  <a:srgbClr val="0000FF"/>
                </a:solidFill>
                <a:latin typeface="Arial" charset="0"/>
              </a:rPr>
              <a:t>khả năng ngân sách nhà nước trong từng thời kỳ, Chính phủ quy định chi tiết về việc hỗ trợ tiền đóng bảo hiểm tai nạn lao động theo hình thức tự </a:t>
            </a:r>
            <a:r>
              <a:rPr lang="en-US" sz="2100" b="1" kern="0" smtClean="0">
                <a:solidFill>
                  <a:srgbClr val="0000FF"/>
                </a:solidFill>
                <a:latin typeface="Arial" charset="0"/>
              </a:rPr>
              <a:t>nguyện;</a:t>
            </a:r>
          </a:p>
          <a:p>
            <a:pPr indent="-457200" algn="just" eaLnBrk="1" hangingPunct="1">
              <a:lnSpc>
                <a:spcPct val="107000"/>
              </a:lnSpc>
              <a:spcBef>
                <a:spcPts val="900"/>
              </a:spcBef>
              <a:spcAft>
                <a:spcPts val="0"/>
              </a:spcAft>
              <a:buClr>
                <a:srgbClr val="FF0000"/>
              </a:buClr>
              <a:buFont typeface="+mj-lt"/>
              <a:buAutoNum type="alphaLcParenR" startAt="4"/>
              <a:defRPr/>
            </a:pPr>
            <a:r>
              <a:rPr lang="en-US" sz="2100" b="1" kern="0" smtClean="0">
                <a:solidFill>
                  <a:srgbClr val="0000FF"/>
                </a:solidFill>
                <a:latin typeface="Arial" charset="0"/>
              </a:rPr>
              <a:t>Khiếu </a:t>
            </a:r>
            <a:r>
              <a:rPr lang="en-US" sz="2100" b="1" kern="0">
                <a:solidFill>
                  <a:srgbClr val="0000FF"/>
                </a:solidFill>
                <a:latin typeface="Arial" charset="0"/>
              </a:rPr>
              <a:t>nại, tố cáo hoặc khởi kiện theo quy định của pháp luật</a:t>
            </a:r>
            <a:r>
              <a:rPr lang="en-US"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2398229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video clip minh họa</a:t>
            </a: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 THẢO LUẬN</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97826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startAt="4"/>
              <a:defRPr/>
            </a:pPr>
            <a:r>
              <a:rPr lang="en-US" sz="2200" b="1" kern="0" smtClean="0">
                <a:solidFill>
                  <a:srgbClr val="FF0066"/>
                </a:solidFill>
                <a:latin typeface="Arial" charset="0"/>
              </a:rPr>
              <a:t>NLĐ </a:t>
            </a:r>
            <a:r>
              <a:rPr lang="en-US" sz="2200" b="1" kern="0">
                <a:solidFill>
                  <a:srgbClr val="FF0066"/>
                </a:solidFill>
                <a:latin typeface="Arial" charset="0"/>
              </a:rPr>
              <a:t>làm việc không theo hợp đồng lao động </a:t>
            </a:r>
            <a:r>
              <a:rPr lang="en-US" sz="2200" b="1" kern="0">
                <a:solidFill>
                  <a:srgbClr val="009900"/>
                </a:solidFill>
                <a:latin typeface="Arial" charset="0"/>
              </a:rPr>
              <a:t>có nghĩa vụ</a:t>
            </a:r>
            <a:r>
              <a:rPr lang="en-US" sz="2200" b="1" kern="0">
                <a:solidFill>
                  <a:srgbClr val="FF0066"/>
                </a:solidFill>
                <a:latin typeface="Arial" charset="0"/>
              </a:rPr>
              <a:t> sau đây:</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Chịu </a:t>
            </a:r>
            <a:r>
              <a:rPr lang="en-US" sz="2200" b="1" kern="0">
                <a:solidFill>
                  <a:srgbClr val="0000FF"/>
                </a:solidFill>
                <a:latin typeface="Arial" charset="0"/>
              </a:rPr>
              <a:t>trách nhiệm về </a:t>
            </a:r>
            <a:r>
              <a:rPr lang="en-US" sz="2200" b="1" kern="0" smtClean="0">
                <a:solidFill>
                  <a:srgbClr val="0000FF"/>
                </a:solidFill>
                <a:latin typeface="Arial" charset="0"/>
              </a:rPr>
              <a:t>an toàn, vệ sinh lao động </a:t>
            </a:r>
            <a:r>
              <a:rPr lang="en-US" sz="2200" b="1" kern="0">
                <a:solidFill>
                  <a:srgbClr val="0000FF"/>
                </a:solidFill>
                <a:latin typeface="Arial" charset="0"/>
              </a:rPr>
              <a:t>đối với công việc do mình thực hiện theo quy định của pháp </a:t>
            </a:r>
            <a:r>
              <a:rPr lang="en-US" sz="2200" b="1" kern="0" smtClean="0">
                <a:solidFill>
                  <a:srgbClr val="0000FF"/>
                </a:solidFill>
                <a:latin typeface="Arial" charset="0"/>
              </a:rPr>
              <a:t>luật;</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Bảo </a:t>
            </a:r>
            <a:r>
              <a:rPr lang="en-US" sz="2200" b="1" kern="0">
                <a:solidFill>
                  <a:srgbClr val="0000FF"/>
                </a:solidFill>
                <a:latin typeface="Arial" charset="0"/>
              </a:rPr>
              <a:t>đảm an toàn, vệ sinh lao động đối với những người có liên quan trong quá trình lao </a:t>
            </a:r>
            <a:r>
              <a:rPr lang="en-US" sz="22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Thông </a:t>
            </a:r>
            <a:r>
              <a:rPr lang="en-US" sz="2200" b="1" kern="0">
                <a:solidFill>
                  <a:srgbClr val="0000FF"/>
                </a:solidFill>
                <a:latin typeface="Arial" charset="0"/>
              </a:rPr>
              <a:t>báo với chính quyền địa phương để có biện pháp ngăn chặn kịp thời các hành vi gây mất </a:t>
            </a:r>
            <a:r>
              <a:rPr lang="en-US" sz="2200" b="1" kern="0" smtClean="0">
                <a:solidFill>
                  <a:srgbClr val="0000FF"/>
                </a:solidFill>
                <a:latin typeface="Arial" charset="0"/>
              </a:rPr>
              <a:t>ATVSLĐ.</a:t>
            </a:r>
            <a:endParaRPr lang="nb-NO" sz="2200" b="1" kern="0">
              <a:solidFill>
                <a:srgbClr val="0000FF"/>
              </a:solidFill>
              <a:latin typeface="Arial" charset="0"/>
            </a:endParaRPr>
          </a:p>
        </p:txBody>
      </p:sp>
    </p:spTree>
    <p:extLst>
      <p:ext uri="{BB962C8B-B14F-4D97-AF65-F5344CB8AC3E}">
        <p14:creationId xmlns:p14="http://schemas.microsoft.com/office/powerpoint/2010/main" val="956431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8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6. Quyền và nghĩa vụ về </a:t>
            </a:r>
            <a:r>
              <a:rPr lang="en-US" sz="2400" b="1" smtClean="0">
                <a:solidFill>
                  <a:srgbClr val="FF0000"/>
                </a:solidFill>
                <a:latin typeface="Arial" panose="020B0604020202020204" pitchFamily="34" charset="0"/>
                <a:cs typeface="Arial" panose="020B0604020202020204" pitchFamily="34" charset="0"/>
              </a:rPr>
              <a:t>ATVSLĐ của </a:t>
            </a:r>
            <a:r>
              <a:rPr lang="en-US" sz="2400" b="1">
                <a:solidFill>
                  <a:srgbClr val="FF0000"/>
                </a:solidFill>
                <a:latin typeface="Arial" panose="020B0604020202020204" pitchFamily="34" charset="0"/>
                <a:cs typeface="Arial" panose="020B0604020202020204" pitchFamily="34" charset="0"/>
              </a:rPr>
              <a:t>người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startAt="5"/>
              <a:defRPr/>
            </a:pPr>
            <a:r>
              <a:rPr lang="en-US" sz="2100" b="1" kern="0" smtClean="0">
                <a:solidFill>
                  <a:srgbClr val="FF0066"/>
                </a:solidFill>
                <a:latin typeface="Arial" charset="0"/>
              </a:rPr>
              <a:t>Cán </a:t>
            </a:r>
            <a:r>
              <a:rPr lang="en-US" sz="2100" b="1" kern="0">
                <a:solidFill>
                  <a:srgbClr val="FF0066"/>
                </a:solidFill>
                <a:latin typeface="Arial" charset="0"/>
              </a:rPr>
              <a:t>bộ, công chức, viên chức</a:t>
            </a:r>
            <a:r>
              <a:rPr lang="en-US" sz="2100" b="1" kern="0">
                <a:solidFill>
                  <a:srgbClr val="0000FF"/>
                </a:solidFill>
                <a:latin typeface="Arial" charset="0"/>
              </a:rPr>
              <a:t>, người thuộc lực lượng vũ trang nhân dân có quyền và nghĩa vụ về </a:t>
            </a:r>
            <a:r>
              <a:rPr lang="en-US" sz="2100" b="1" kern="0" smtClean="0">
                <a:solidFill>
                  <a:srgbClr val="0000FF"/>
                </a:solidFill>
                <a:latin typeface="Arial" charset="0"/>
              </a:rPr>
              <a:t>ATVSLĐ </a:t>
            </a:r>
            <a:r>
              <a:rPr lang="en-US" sz="2100" b="1" kern="0">
                <a:solidFill>
                  <a:srgbClr val="0000FF"/>
                </a:solidFill>
                <a:latin typeface="Arial" charset="0"/>
              </a:rPr>
              <a:t>như đối với người lao động quy định tại khoản 1 và khoản 2 Điều này, trừ trường hợp văn bản quy phạm pháp luật áp dụng riêng với đối tượng này có quy định </a:t>
            </a:r>
            <a:r>
              <a:rPr lang="en-US" sz="2100" b="1" kern="0" smtClean="0">
                <a:solidFill>
                  <a:srgbClr val="0000FF"/>
                </a:solidFill>
                <a:latin typeface="Arial" charset="0"/>
              </a:rPr>
              <a:t>khác.</a:t>
            </a:r>
          </a:p>
          <a:p>
            <a:pPr indent="-457200" algn="just" eaLnBrk="1" hangingPunct="1">
              <a:lnSpc>
                <a:spcPct val="110000"/>
              </a:lnSpc>
              <a:spcBef>
                <a:spcPts val="1200"/>
              </a:spcBef>
              <a:spcAft>
                <a:spcPts val="0"/>
              </a:spcAft>
              <a:buClr>
                <a:srgbClr val="FF0000"/>
              </a:buClr>
              <a:buFont typeface="+mj-lt"/>
              <a:buAutoNum type="arabicPeriod" startAt="5"/>
              <a:defRPr/>
            </a:pPr>
            <a:r>
              <a:rPr lang="en-US" sz="2100" b="1" kern="0" smtClean="0">
                <a:solidFill>
                  <a:srgbClr val="FF0066"/>
                </a:solidFill>
                <a:latin typeface="Arial" charset="0"/>
              </a:rPr>
              <a:t>Người </a:t>
            </a:r>
            <a:r>
              <a:rPr lang="en-US" sz="2100" b="1" kern="0">
                <a:solidFill>
                  <a:srgbClr val="FF0066"/>
                </a:solidFill>
                <a:latin typeface="Arial" charset="0"/>
              </a:rPr>
              <a:t>học nghề, tập nghề </a:t>
            </a:r>
            <a:r>
              <a:rPr lang="en-US" sz="2100" b="1" kern="0">
                <a:solidFill>
                  <a:srgbClr val="0000FF"/>
                </a:solidFill>
                <a:latin typeface="Arial" charset="0"/>
              </a:rPr>
              <a:t>để làm việc cho người sử dụng lao động có quyền và nghĩa vụ về </a:t>
            </a:r>
            <a:r>
              <a:rPr lang="en-US" sz="2100" b="1" kern="0" smtClean="0">
                <a:solidFill>
                  <a:srgbClr val="0000FF"/>
                </a:solidFill>
                <a:latin typeface="Arial" charset="0"/>
              </a:rPr>
              <a:t>ATVSLĐ như </a:t>
            </a:r>
            <a:r>
              <a:rPr lang="en-US" sz="2100" b="1" kern="0">
                <a:solidFill>
                  <a:srgbClr val="0000FF"/>
                </a:solidFill>
                <a:latin typeface="Arial" charset="0"/>
              </a:rPr>
              <a:t>đối với người lao động quy định tại khoản 1 và khoản 2 Điều </a:t>
            </a:r>
            <a:r>
              <a:rPr lang="en-US" sz="2100" b="1" kern="0" smtClean="0">
                <a:solidFill>
                  <a:srgbClr val="0000FF"/>
                </a:solidFill>
                <a:latin typeface="Arial" charset="0"/>
              </a:rPr>
              <a:t>này.</a:t>
            </a:r>
          </a:p>
          <a:p>
            <a:pPr indent="-457200" algn="just" eaLnBrk="1" hangingPunct="1">
              <a:lnSpc>
                <a:spcPct val="110000"/>
              </a:lnSpc>
              <a:spcBef>
                <a:spcPts val="1200"/>
              </a:spcBef>
              <a:spcAft>
                <a:spcPts val="0"/>
              </a:spcAft>
              <a:buClr>
                <a:srgbClr val="FF0000"/>
              </a:buClr>
              <a:buFont typeface="+mj-lt"/>
              <a:buAutoNum type="arabicPeriod" startAt="5"/>
              <a:defRPr/>
            </a:pPr>
            <a:r>
              <a:rPr lang="en-US" sz="2100" b="1" kern="0" smtClean="0">
                <a:solidFill>
                  <a:srgbClr val="0000FF"/>
                </a:solidFill>
                <a:latin typeface="Arial" charset="0"/>
              </a:rPr>
              <a:t>Người </a:t>
            </a:r>
            <a:r>
              <a:rPr lang="en-US" sz="2100" b="1" kern="0">
                <a:solidFill>
                  <a:srgbClr val="0000FF"/>
                </a:solidFill>
                <a:latin typeface="Arial" charset="0"/>
              </a:rPr>
              <a:t>lao động nước ngoài làm việc tại Việt Nam có quyền và nghĩa vụ về an toàn, vệ sinh lao động như đối với người lao động quy định tại khoản 1 và khoản 2 Điều này; riêng việc tham gia bảo hiểm tai nạn lao động, bệnh nghề nghiệp được thực hiện theo quy định của Chính phủ</a:t>
            </a:r>
            <a:r>
              <a:rPr lang="en-US"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2408099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0000"/>
              </a:lnSpc>
              <a:spcBef>
                <a:spcPts val="12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7. Quyền và nghĩa vụ về an toàn, vệ sinh lao động của người sử dụng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a:defRPr/>
            </a:pPr>
            <a:r>
              <a:rPr lang="en-US" sz="2300" b="1" kern="0" smtClean="0">
                <a:solidFill>
                  <a:srgbClr val="FF0066"/>
                </a:solidFill>
                <a:latin typeface="Arial" charset="0"/>
              </a:rPr>
              <a:t>Người </a:t>
            </a:r>
            <a:r>
              <a:rPr lang="en-US" sz="2300" b="1" kern="0">
                <a:solidFill>
                  <a:srgbClr val="FF0066"/>
                </a:solidFill>
                <a:latin typeface="Arial" charset="0"/>
              </a:rPr>
              <a:t>sử dụng lao động </a:t>
            </a:r>
            <a:r>
              <a:rPr lang="en-US" sz="2300" b="1" kern="0">
                <a:solidFill>
                  <a:srgbClr val="009900"/>
                </a:solidFill>
                <a:latin typeface="Arial" charset="0"/>
              </a:rPr>
              <a:t>có quyền </a:t>
            </a:r>
            <a:r>
              <a:rPr lang="en-US" sz="2300" b="1" kern="0">
                <a:solidFill>
                  <a:srgbClr val="FF0066"/>
                </a:solidFill>
                <a:latin typeface="Arial" charset="0"/>
              </a:rPr>
              <a:t>sau </a:t>
            </a:r>
            <a:r>
              <a:rPr lang="en-US" sz="2300" b="1" kern="0" smtClean="0">
                <a:solidFill>
                  <a:srgbClr val="FF0066"/>
                </a:solidFill>
                <a:latin typeface="Arial" charset="0"/>
              </a:rPr>
              <a:t>đây:</a:t>
            </a:r>
          </a:p>
          <a:p>
            <a:pPr indent="-457200" algn="just" eaLnBrk="1" hangingPunct="1">
              <a:lnSpc>
                <a:spcPct val="110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Yêu </a:t>
            </a:r>
            <a:r>
              <a:rPr lang="en-US" sz="2300" b="1" kern="0">
                <a:solidFill>
                  <a:srgbClr val="0000FF"/>
                </a:solidFill>
                <a:latin typeface="Arial" charset="0"/>
              </a:rPr>
              <a:t>cầu người lao động phải chấp hành các nội quy, quy trình, biện pháp bảo đảm an toàn, vệ sinh lao động tại nơi làm </a:t>
            </a:r>
            <a:r>
              <a:rPr lang="en-US" sz="2300" b="1" kern="0" smtClean="0">
                <a:solidFill>
                  <a:srgbClr val="0000FF"/>
                </a:solidFill>
                <a:latin typeface="Arial" charset="0"/>
              </a:rPr>
              <a:t>việc;</a:t>
            </a:r>
          </a:p>
          <a:p>
            <a:pPr indent="-457200" algn="just" eaLnBrk="1" hangingPunct="1">
              <a:lnSpc>
                <a:spcPct val="110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Khen </a:t>
            </a:r>
            <a:r>
              <a:rPr lang="en-US" sz="2300" b="1" kern="0">
                <a:solidFill>
                  <a:srgbClr val="0000FF"/>
                </a:solidFill>
                <a:latin typeface="Arial" charset="0"/>
              </a:rPr>
              <a:t>thưởng người lao động chấp hành tốt và kỷ luật người lao động vi phạm trong việc thực hiện an toàn, vệ sinh lao </a:t>
            </a:r>
            <a:r>
              <a:rPr lang="en-US" sz="23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Khiếu </a:t>
            </a:r>
            <a:r>
              <a:rPr lang="en-US" sz="2300" b="1" kern="0">
                <a:solidFill>
                  <a:srgbClr val="0000FF"/>
                </a:solidFill>
                <a:latin typeface="Arial" charset="0"/>
              </a:rPr>
              <a:t>nại, tố cáo hoặc khởi kiện theo quy định của pháp </a:t>
            </a:r>
            <a:r>
              <a:rPr lang="en-US" sz="2300" b="1" kern="0" smtClean="0">
                <a:solidFill>
                  <a:srgbClr val="0000FF"/>
                </a:solidFill>
                <a:latin typeface="Arial" charset="0"/>
              </a:rPr>
              <a:t>luật;</a:t>
            </a:r>
          </a:p>
          <a:p>
            <a:pPr indent="-457200" algn="just" eaLnBrk="1" hangingPunct="1">
              <a:lnSpc>
                <a:spcPct val="110000"/>
              </a:lnSpc>
              <a:spcBef>
                <a:spcPts val="1200"/>
              </a:spcBef>
              <a:spcAft>
                <a:spcPts val="0"/>
              </a:spcAft>
              <a:buClr>
                <a:srgbClr val="FF0000"/>
              </a:buClr>
              <a:buFont typeface="+mj-lt"/>
              <a:buAutoNum type="alphaLcParenR"/>
              <a:defRPr/>
            </a:pPr>
            <a:r>
              <a:rPr lang="en-US" sz="2300" b="1" kern="0" smtClean="0">
                <a:solidFill>
                  <a:srgbClr val="0000FF"/>
                </a:solidFill>
                <a:latin typeface="Arial" charset="0"/>
              </a:rPr>
              <a:t>Huy </a:t>
            </a:r>
            <a:r>
              <a:rPr lang="en-US" sz="2300" b="1" kern="0">
                <a:solidFill>
                  <a:srgbClr val="0000FF"/>
                </a:solidFill>
                <a:latin typeface="Arial" charset="0"/>
              </a:rPr>
              <a:t>động người lao động tham gia ứng cứu khẩn cấp, khắc phục sự cố, tai nạn lao động</a:t>
            </a:r>
            <a:r>
              <a:rPr lang="en-US" sz="2300" b="1" kern="0" smtClean="0">
                <a:solidFill>
                  <a:srgbClr val="0000FF"/>
                </a:solidFill>
                <a:latin typeface="Arial" charset="0"/>
              </a:rPr>
              <a:t>.</a:t>
            </a:r>
            <a:endParaRPr lang="nb-NO" sz="2300" b="1" kern="0">
              <a:solidFill>
                <a:srgbClr val="0000FF"/>
              </a:solidFill>
              <a:latin typeface="Arial" charset="0"/>
            </a:endParaRPr>
          </a:p>
        </p:txBody>
      </p:sp>
    </p:spTree>
    <p:extLst>
      <p:ext uri="{BB962C8B-B14F-4D97-AF65-F5344CB8AC3E}">
        <p14:creationId xmlns:p14="http://schemas.microsoft.com/office/powerpoint/2010/main" val="720759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0000"/>
              </a:lnSpc>
              <a:spcBef>
                <a:spcPts val="12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7. Quyền và nghĩa vụ về an toàn, vệ sinh lao động của người sử dụng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startAt="2"/>
              <a:defRPr/>
            </a:pPr>
            <a:r>
              <a:rPr lang="en-US" sz="2000" b="1" kern="0" smtClean="0">
                <a:solidFill>
                  <a:srgbClr val="FF0066"/>
                </a:solidFill>
                <a:latin typeface="Arial" charset="0"/>
              </a:rPr>
              <a:t>Người </a:t>
            </a:r>
            <a:r>
              <a:rPr lang="en-US" sz="2000" b="1" kern="0">
                <a:solidFill>
                  <a:srgbClr val="FF0066"/>
                </a:solidFill>
                <a:latin typeface="Arial" charset="0"/>
              </a:rPr>
              <a:t>sử dụng lao động có </a:t>
            </a:r>
            <a:r>
              <a:rPr lang="en-US" sz="2000" b="1" kern="0">
                <a:solidFill>
                  <a:srgbClr val="009900"/>
                </a:solidFill>
                <a:latin typeface="Arial" charset="0"/>
              </a:rPr>
              <a:t>nghĩa vụ </a:t>
            </a:r>
            <a:r>
              <a:rPr lang="en-US" sz="2000" b="1" kern="0">
                <a:solidFill>
                  <a:srgbClr val="FF0066"/>
                </a:solidFill>
                <a:latin typeface="Arial" charset="0"/>
              </a:rPr>
              <a:t>sau đây:</a:t>
            </a:r>
          </a:p>
          <a:p>
            <a:pPr indent="-457200" algn="just" eaLnBrk="1" hangingPunct="1">
              <a:lnSpc>
                <a:spcPct val="110000"/>
              </a:lnSpc>
              <a:spcBef>
                <a:spcPts val="1200"/>
              </a:spcBef>
              <a:spcAft>
                <a:spcPts val="0"/>
              </a:spcAft>
              <a:buClr>
                <a:srgbClr val="FF0000"/>
              </a:buClr>
              <a:buFont typeface="+mj-lt"/>
              <a:buAutoNum type="alphaLcParenR"/>
              <a:defRPr/>
            </a:pPr>
            <a:r>
              <a:rPr lang="en-US" sz="2000" b="1" kern="0" smtClean="0">
                <a:solidFill>
                  <a:srgbClr val="0000FF"/>
                </a:solidFill>
                <a:latin typeface="Arial" charset="0"/>
              </a:rPr>
              <a:t>Xây </a:t>
            </a:r>
            <a:r>
              <a:rPr lang="en-US" sz="2000" b="1" kern="0">
                <a:solidFill>
                  <a:srgbClr val="0000FF"/>
                </a:solidFill>
                <a:latin typeface="Arial" charset="0"/>
              </a:rPr>
              <a:t>dựng, tổ chức thực hiện và chủ động phối hợp với các cơ quan, tổ chức trong việc bảo đảm </a:t>
            </a:r>
            <a:r>
              <a:rPr lang="en-US" sz="2000" b="1" kern="0" smtClean="0">
                <a:solidFill>
                  <a:srgbClr val="0000FF"/>
                </a:solidFill>
                <a:latin typeface="Arial" charset="0"/>
              </a:rPr>
              <a:t>ATVSLĐ tại </a:t>
            </a:r>
            <a:r>
              <a:rPr lang="en-US" sz="2000" b="1" kern="0">
                <a:solidFill>
                  <a:srgbClr val="0000FF"/>
                </a:solidFill>
                <a:latin typeface="Arial" charset="0"/>
              </a:rPr>
              <a:t>nơi làm việc thuộc phạm vi trách nhiệm của mình cho người lao động và những người có liên quan; đóng bảo hiểm tai nạn lao động, bệnh nghề nghiệp cho người lao </a:t>
            </a:r>
            <a:r>
              <a:rPr lang="en-US" sz="20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lphaLcParenR"/>
              <a:defRPr/>
            </a:pPr>
            <a:r>
              <a:rPr lang="en-US" sz="2000" b="1" kern="0" smtClean="0">
                <a:solidFill>
                  <a:srgbClr val="0000FF"/>
                </a:solidFill>
                <a:latin typeface="Arial" charset="0"/>
              </a:rPr>
              <a:t>Tổ </a:t>
            </a:r>
            <a:r>
              <a:rPr lang="en-US" sz="2000" b="1" kern="0">
                <a:solidFill>
                  <a:srgbClr val="0000FF"/>
                </a:solidFill>
                <a:latin typeface="Arial" charset="0"/>
              </a:rPr>
              <a:t>chức huấn luyện, hướng dẫn các quy định, nội quy, quy trình, biện pháp bảo đảm </a:t>
            </a:r>
            <a:r>
              <a:rPr lang="en-US" sz="2000" b="1" kern="0" smtClean="0">
                <a:solidFill>
                  <a:srgbClr val="0000FF"/>
                </a:solidFill>
                <a:latin typeface="Arial" charset="0"/>
              </a:rPr>
              <a:t>ATVSLĐ; </a:t>
            </a:r>
            <a:r>
              <a:rPr lang="en-US" sz="2000" b="1" kern="0">
                <a:solidFill>
                  <a:srgbClr val="0000FF"/>
                </a:solidFill>
                <a:latin typeface="Arial" charset="0"/>
              </a:rPr>
              <a:t>trang bị đầy đủ phương tiện, công cụ lao động bảo đảm </a:t>
            </a:r>
            <a:r>
              <a:rPr lang="en-US" sz="2000" b="1" kern="0" smtClean="0">
                <a:solidFill>
                  <a:srgbClr val="0000FF"/>
                </a:solidFill>
                <a:latin typeface="Arial" charset="0"/>
              </a:rPr>
              <a:t>ATVSLĐ; </a:t>
            </a:r>
            <a:r>
              <a:rPr lang="en-US" sz="2000" b="1" kern="0">
                <a:solidFill>
                  <a:srgbClr val="0000FF"/>
                </a:solidFill>
                <a:latin typeface="Arial" charset="0"/>
              </a:rPr>
              <a:t>thực hiện việc chăm sóc sức khỏe, khám phát hiện bệnh nghề nghiệp; thực hiện đầy đủ chế độ đối với người bị tai nạn lao động, bệnh nghề nghiệp cho </a:t>
            </a:r>
            <a:r>
              <a:rPr lang="en-US" sz="2000" b="1" kern="0" smtClean="0">
                <a:solidFill>
                  <a:srgbClr val="0000FF"/>
                </a:solidFill>
                <a:latin typeface="Arial" charset="0"/>
              </a:rPr>
              <a:t>NLĐ;</a:t>
            </a:r>
          </a:p>
          <a:p>
            <a:pPr indent="-457200" algn="just" eaLnBrk="1" hangingPunct="1">
              <a:lnSpc>
                <a:spcPct val="110000"/>
              </a:lnSpc>
              <a:spcBef>
                <a:spcPts val="1200"/>
              </a:spcBef>
              <a:spcAft>
                <a:spcPts val="0"/>
              </a:spcAft>
              <a:buClr>
                <a:srgbClr val="FF0000"/>
              </a:buClr>
              <a:buFont typeface="+mj-lt"/>
              <a:buAutoNum type="alphaLcParenR"/>
              <a:defRPr/>
            </a:pPr>
            <a:r>
              <a:rPr lang="en-US" sz="2000" b="1" kern="0" smtClean="0">
                <a:solidFill>
                  <a:srgbClr val="0000FF"/>
                </a:solidFill>
                <a:latin typeface="Arial" charset="0"/>
              </a:rPr>
              <a:t>Không </a:t>
            </a:r>
            <a:r>
              <a:rPr lang="en-US" sz="2000" b="1" kern="0">
                <a:solidFill>
                  <a:srgbClr val="0000FF"/>
                </a:solidFill>
                <a:latin typeface="Arial" charset="0"/>
              </a:rPr>
              <a:t>được buộc người lao động tiếp tục làm công việc hoặc trở lại nơi làm việc khi có nguy cơ xảy ra tai nạn lao động đe dọa nghiêm trọng tính mạng hoặc sức khỏe của người lao </a:t>
            </a:r>
            <a:r>
              <a:rPr lang="en-US" sz="2000" b="1" kern="0" smtClean="0">
                <a:solidFill>
                  <a:srgbClr val="0000FF"/>
                </a:solidFill>
                <a:latin typeface="Arial" charset="0"/>
              </a:rPr>
              <a:t>động;</a:t>
            </a:r>
          </a:p>
        </p:txBody>
      </p:sp>
    </p:spTree>
    <p:extLst>
      <p:ext uri="{BB962C8B-B14F-4D97-AF65-F5344CB8AC3E}">
        <p14:creationId xmlns:p14="http://schemas.microsoft.com/office/powerpoint/2010/main" val="1303598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0000"/>
              </a:lnSpc>
              <a:spcBef>
                <a:spcPts val="12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7. Quyền và nghĩa vụ về an toàn, vệ sinh lao động của người sử dụng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startAt="2"/>
              <a:defRPr/>
            </a:pPr>
            <a:r>
              <a:rPr lang="en-US" sz="2100" b="1" kern="0" smtClean="0">
                <a:solidFill>
                  <a:srgbClr val="FF0066"/>
                </a:solidFill>
                <a:latin typeface="Arial" charset="0"/>
              </a:rPr>
              <a:t>Người </a:t>
            </a:r>
            <a:r>
              <a:rPr lang="en-US" sz="2100" b="1" kern="0">
                <a:solidFill>
                  <a:srgbClr val="FF0066"/>
                </a:solidFill>
                <a:latin typeface="Arial" charset="0"/>
              </a:rPr>
              <a:t>sử dụng lao động có </a:t>
            </a:r>
            <a:r>
              <a:rPr lang="en-US" sz="2100" b="1" kern="0">
                <a:solidFill>
                  <a:srgbClr val="009900"/>
                </a:solidFill>
                <a:latin typeface="Arial" charset="0"/>
              </a:rPr>
              <a:t>nghĩa vụ </a:t>
            </a:r>
            <a:r>
              <a:rPr lang="en-US" sz="2100" b="1" kern="0">
                <a:solidFill>
                  <a:srgbClr val="FF0066"/>
                </a:solidFill>
                <a:latin typeface="Arial" charset="0"/>
              </a:rPr>
              <a:t>sau đây:</a:t>
            </a:r>
          </a:p>
          <a:p>
            <a:pPr indent="-457200" algn="just" eaLnBrk="1" hangingPunct="1">
              <a:lnSpc>
                <a:spcPct val="105000"/>
              </a:lnSpc>
              <a:spcBef>
                <a:spcPts val="600"/>
              </a:spcBef>
              <a:spcAft>
                <a:spcPts val="0"/>
              </a:spcAft>
              <a:buClr>
                <a:srgbClr val="FF0000"/>
              </a:buClr>
              <a:buFont typeface="+mj-lt"/>
              <a:buAutoNum type="alphaLcParenR" startAt="4"/>
              <a:defRPr/>
            </a:pPr>
            <a:r>
              <a:rPr lang="en-US" sz="2100" b="1" kern="0" smtClean="0">
                <a:solidFill>
                  <a:srgbClr val="0000FF"/>
                </a:solidFill>
                <a:latin typeface="Arial" charset="0"/>
              </a:rPr>
              <a:t>Cử </a:t>
            </a:r>
            <a:r>
              <a:rPr lang="en-US" sz="2100" b="1" kern="0">
                <a:solidFill>
                  <a:srgbClr val="0000FF"/>
                </a:solidFill>
                <a:latin typeface="Arial" charset="0"/>
              </a:rPr>
              <a:t>người giám sát, kiểm tra việc thực hiện nội quy, quy trình, biện pháp bảo đảm </a:t>
            </a:r>
            <a:r>
              <a:rPr lang="en-US" sz="2100" b="1" kern="0" smtClean="0">
                <a:solidFill>
                  <a:srgbClr val="0000FF"/>
                </a:solidFill>
                <a:latin typeface="Arial" charset="0"/>
              </a:rPr>
              <a:t>ATVSLĐ tại </a:t>
            </a:r>
            <a:r>
              <a:rPr lang="en-US" sz="2100" b="1" kern="0">
                <a:solidFill>
                  <a:srgbClr val="0000FF"/>
                </a:solidFill>
                <a:latin typeface="Arial" charset="0"/>
              </a:rPr>
              <a:t>nơi làm việc theo quy định của pháp </a:t>
            </a:r>
            <a:r>
              <a:rPr lang="en-US" sz="2100" b="1" kern="0" smtClean="0">
                <a:solidFill>
                  <a:srgbClr val="0000FF"/>
                </a:solidFill>
                <a:latin typeface="Arial" charset="0"/>
              </a:rPr>
              <a:t>luật;</a:t>
            </a:r>
          </a:p>
          <a:p>
            <a:pPr indent="-457200" algn="just" eaLnBrk="1" hangingPunct="1">
              <a:lnSpc>
                <a:spcPct val="105000"/>
              </a:lnSpc>
              <a:spcBef>
                <a:spcPts val="600"/>
              </a:spcBef>
              <a:spcAft>
                <a:spcPts val="0"/>
              </a:spcAft>
              <a:buClr>
                <a:srgbClr val="FF0000"/>
              </a:buClr>
              <a:buNone/>
              <a:defRPr/>
            </a:pPr>
            <a:r>
              <a:rPr lang="en-US" sz="2100" b="1" kern="0" smtClean="0">
                <a:solidFill>
                  <a:srgbClr val="FF0000"/>
                </a:solidFill>
                <a:latin typeface="Arial" charset="0"/>
              </a:rPr>
              <a:t>đ</a:t>
            </a:r>
            <a:r>
              <a:rPr lang="en-US" sz="2100" b="1" kern="0">
                <a:solidFill>
                  <a:srgbClr val="FF0000"/>
                </a:solidFill>
                <a:latin typeface="Arial" charset="0"/>
              </a:rPr>
              <a:t>)</a:t>
            </a:r>
            <a:r>
              <a:rPr lang="en-US" sz="2100" b="1" kern="0">
                <a:solidFill>
                  <a:srgbClr val="0000FF"/>
                </a:solidFill>
                <a:latin typeface="Arial" charset="0"/>
              </a:rPr>
              <a:t> </a:t>
            </a:r>
            <a:r>
              <a:rPr lang="en-US" sz="2100" b="1" kern="0" smtClean="0">
                <a:solidFill>
                  <a:srgbClr val="0000FF"/>
                </a:solidFill>
                <a:latin typeface="Arial" charset="0"/>
              </a:rPr>
              <a:t> </a:t>
            </a:r>
            <a:r>
              <a:rPr lang="en-US" sz="2100" b="1" kern="0" smtClean="0">
                <a:solidFill>
                  <a:srgbClr val="FF0066"/>
                </a:solidFill>
                <a:latin typeface="Arial" charset="0"/>
              </a:rPr>
              <a:t> </a:t>
            </a:r>
            <a:r>
              <a:rPr lang="en-US" sz="2100" b="1" kern="0" smtClean="0">
                <a:solidFill>
                  <a:srgbClr val="009900"/>
                </a:solidFill>
                <a:latin typeface="Arial" charset="0"/>
              </a:rPr>
              <a:t>Bố </a:t>
            </a:r>
            <a:r>
              <a:rPr lang="en-US" sz="2100" b="1" kern="0">
                <a:solidFill>
                  <a:srgbClr val="009900"/>
                </a:solidFill>
                <a:latin typeface="Arial" charset="0"/>
              </a:rPr>
              <a:t>trí bộ phận hoặc người làm công tác </a:t>
            </a:r>
            <a:r>
              <a:rPr lang="en-US" sz="2100" b="1" kern="0" smtClean="0">
                <a:solidFill>
                  <a:srgbClr val="009900"/>
                </a:solidFill>
                <a:latin typeface="Arial" charset="0"/>
              </a:rPr>
              <a:t>ATVSLĐ; </a:t>
            </a:r>
            <a:r>
              <a:rPr lang="en-US" sz="2100" b="1" kern="0">
                <a:solidFill>
                  <a:srgbClr val="009900"/>
                </a:solidFill>
                <a:latin typeface="Arial" charset="0"/>
              </a:rPr>
              <a:t>phối hợp với </a:t>
            </a:r>
            <a:r>
              <a:rPr lang="en-US" sz="2100" b="1" kern="0">
                <a:solidFill>
                  <a:srgbClr val="FF0066"/>
                </a:solidFill>
                <a:latin typeface="Arial" charset="0"/>
              </a:rPr>
              <a:t>Ban chấp hành công đoàn cơ sở </a:t>
            </a:r>
            <a:r>
              <a:rPr lang="en-US" sz="2100" b="1" kern="0">
                <a:solidFill>
                  <a:srgbClr val="009900"/>
                </a:solidFill>
                <a:latin typeface="Arial" charset="0"/>
              </a:rPr>
              <a:t>thành lập mạng lưới an toàn, vệ sinh viên; phân định trách nhiệm và giao quyền hạn về công tác </a:t>
            </a:r>
            <a:r>
              <a:rPr lang="en-US" sz="2100" b="1" kern="0" smtClean="0">
                <a:solidFill>
                  <a:srgbClr val="009900"/>
                </a:solidFill>
                <a:latin typeface="Arial" charset="0"/>
              </a:rPr>
              <a:t>ATVSLĐ;</a:t>
            </a:r>
          </a:p>
          <a:p>
            <a:pPr indent="-457200" algn="just" eaLnBrk="1" hangingPunct="1">
              <a:lnSpc>
                <a:spcPct val="105000"/>
              </a:lnSpc>
              <a:spcBef>
                <a:spcPts val="600"/>
              </a:spcBef>
              <a:spcAft>
                <a:spcPts val="0"/>
              </a:spcAft>
              <a:buClr>
                <a:srgbClr val="FF0000"/>
              </a:buClr>
              <a:buFont typeface="+mj-lt"/>
              <a:buAutoNum type="alphaLcParenR" startAt="5"/>
              <a:defRPr/>
            </a:pPr>
            <a:r>
              <a:rPr lang="en-US" sz="2100" b="1" kern="0" smtClean="0">
                <a:solidFill>
                  <a:srgbClr val="0000FF"/>
                </a:solidFill>
                <a:latin typeface="Arial" charset="0"/>
              </a:rPr>
              <a:t>Thực </a:t>
            </a:r>
            <a:r>
              <a:rPr lang="en-US" sz="2100" b="1" kern="0">
                <a:solidFill>
                  <a:srgbClr val="0000FF"/>
                </a:solidFill>
                <a:latin typeface="Arial" charset="0"/>
              </a:rPr>
              <a:t>hiện việc khai báo, điều tra, thống kê, báo cáo tai nạn lao động, bệnh nghề nghiệp, sự cố kỹ thuật gây mất </a:t>
            </a:r>
            <a:r>
              <a:rPr lang="en-US" sz="2100" b="1" kern="0" smtClean="0">
                <a:solidFill>
                  <a:srgbClr val="0000FF"/>
                </a:solidFill>
                <a:latin typeface="Arial" charset="0"/>
              </a:rPr>
              <a:t>ATVSLĐ </a:t>
            </a:r>
            <a:r>
              <a:rPr lang="en-US" sz="2100" b="1" kern="0">
                <a:solidFill>
                  <a:srgbClr val="0000FF"/>
                </a:solidFill>
                <a:latin typeface="Arial" charset="0"/>
              </a:rPr>
              <a:t>nghiêm trọng; thống kê, báo cáo tình hình thực hiện công tác </a:t>
            </a:r>
            <a:r>
              <a:rPr lang="en-US" sz="2100" b="1" kern="0" smtClean="0">
                <a:solidFill>
                  <a:srgbClr val="0000FF"/>
                </a:solidFill>
                <a:latin typeface="Arial" charset="0"/>
              </a:rPr>
              <a:t>ATVSLĐ; </a:t>
            </a:r>
            <a:r>
              <a:rPr lang="en-US" sz="2100" b="1" kern="0">
                <a:solidFill>
                  <a:srgbClr val="0000FF"/>
                </a:solidFill>
                <a:latin typeface="Arial" charset="0"/>
              </a:rPr>
              <a:t>chấp hành quyết định của thanh tra chuyên ngành về </a:t>
            </a:r>
            <a:r>
              <a:rPr lang="en-US" sz="2100" b="1" kern="0" smtClean="0">
                <a:solidFill>
                  <a:srgbClr val="0000FF"/>
                </a:solidFill>
                <a:latin typeface="Arial" charset="0"/>
              </a:rPr>
              <a:t>ATVSLĐ;</a:t>
            </a:r>
          </a:p>
          <a:p>
            <a:pPr indent="-457200" algn="just" eaLnBrk="1" hangingPunct="1">
              <a:lnSpc>
                <a:spcPct val="105000"/>
              </a:lnSpc>
              <a:spcBef>
                <a:spcPts val="600"/>
              </a:spcBef>
              <a:spcAft>
                <a:spcPts val="0"/>
              </a:spcAft>
              <a:buClr>
                <a:srgbClr val="FF0000"/>
              </a:buClr>
              <a:buFont typeface="+mj-lt"/>
              <a:buAutoNum type="alphaLcParenR" startAt="7"/>
              <a:defRPr/>
            </a:pPr>
            <a:r>
              <a:rPr lang="en-US" sz="2100" b="1" kern="0" smtClean="0">
                <a:solidFill>
                  <a:srgbClr val="FF0066"/>
                </a:solidFill>
                <a:latin typeface="Arial" charset="0"/>
              </a:rPr>
              <a:t>Lấy </a:t>
            </a:r>
            <a:r>
              <a:rPr lang="en-US" sz="2100" b="1" kern="0">
                <a:solidFill>
                  <a:srgbClr val="FF0066"/>
                </a:solidFill>
                <a:latin typeface="Arial" charset="0"/>
              </a:rPr>
              <a:t>ý kiến Ban chấp hành công đoàn cơ sở </a:t>
            </a:r>
            <a:r>
              <a:rPr lang="en-US" sz="2100" b="1" kern="0">
                <a:solidFill>
                  <a:srgbClr val="0000FF"/>
                </a:solidFill>
                <a:latin typeface="Arial" charset="0"/>
              </a:rPr>
              <a:t>khi xây dựng kế hoạch, nội quy, quy trình, biện pháp bảo đảm </a:t>
            </a:r>
            <a:r>
              <a:rPr lang="en-US" sz="2100" b="1" kern="0" smtClean="0">
                <a:solidFill>
                  <a:srgbClr val="0000FF"/>
                </a:solidFill>
                <a:latin typeface="Arial" charset="0"/>
              </a:rPr>
              <a:t>ATVSLĐ.</a:t>
            </a:r>
          </a:p>
        </p:txBody>
      </p:sp>
    </p:spTree>
    <p:extLst>
      <p:ext uri="{BB962C8B-B14F-4D97-AF65-F5344CB8AC3E}">
        <p14:creationId xmlns:p14="http://schemas.microsoft.com/office/powerpoint/2010/main" val="2562610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9. Quyền, trách nhiệm của tổ chức công đoàn trong công tác an toàn, vệ sinh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Tham </a:t>
            </a:r>
            <a:r>
              <a:rPr lang="en-US" sz="2000" b="1" kern="0">
                <a:solidFill>
                  <a:srgbClr val="0000FF"/>
                </a:solidFill>
                <a:latin typeface="Arial" charset="0"/>
              </a:rPr>
              <a:t>gia với cơ quan nhà nước xây dựng chính sách, pháp luật về </a:t>
            </a:r>
            <a:r>
              <a:rPr lang="en-US" sz="2000" b="1" kern="0" smtClean="0">
                <a:solidFill>
                  <a:srgbClr val="0000FF"/>
                </a:solidFill>
                <a:latin typeface="Arial" charset="0"/>
              </a:rPr>
              <a:t>ATVSLĐ. </a:t>
            </a:r>
            <a:r>
              <a:rPr lang="en-US" sz="2000" b="1" kern="0">
                <a:solidFill>
                  <a:srgbClr val="0000FF"/>
                </a:solidFill>
                <a:latin typeface="Arial" charset="0"/>
              </a:rPr>
              <a:t>Kiến nghị cơ quan nhà nước có thẩm quyền xây dựng, sửa đổi, bổ sung chính sách, pháp luật có liên quan đến quyền, nghĩa vụ của người lao động về </a:t>
            </a:r>
            <a:r>
              <a:rPr lang="en-US" sz="2000" b="1" kern="0" smtClean="0">
                <a:solidFill>
                  <a:srgbClr val="0000FF"/>
                </a:solidFill>
                <a:latin typeface="Arial" charset="0"/>
              </a:rPr>
              <a:t>ATVSLĐ.</a:t>
            </a:r>
          </a:p>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FF0066"/>
                </a:solidFill>
                <a:latin typeface="Arial" charset="0"/>
              </a:rPr>
              <a:t>Tham </a:t>
            </a:r>
            <a:r>
              <a:rPr lang="en-US" sz="2000" b="1" kern="0">
                <a:solidFill>
                  <a:srgbClr val="FF0066"/>
                </a:solidFill>
                <a:latin typeface="Arial" charset="0"/>
              </a:rPr>
              <a:t>gia, phối hợp với cơ quan nhà nước </a:t>
            </a:r>
            <a:r>
              <a:rPr lang="en-US" sz="2000" b="1" kern="0">
                <a:solidFill>
                  <a:srgbClr val="009900"/>
                </a:solidFill>
                <a:latin typeface="Arial" charset="0"/>
              </a:rPr>
              <a:t>thanh tra, kiểm tra, giám sát việc thực hiện chính sách, pháp luật về </a:t>
            </a:r>
            <a:r>
              <a:rPr lang="en-US" sz="2000" b="1" kern="0" smtClean="0">
                <a:solidFill>
                  <a:srgbClr val="009900"/>
                </a:solidFill>
                <a:latin typeface="Arial" charset="0"/>
              </a:rPr>
              <a:t>ATVSLĐ </a:t>
            </a:r>
            <a:r>
              <a:rPr lang="en-US" sz="2000" b="1" kern="0" smtClean="0">
                <a:solidFill>
                  <a:srgbClr val="0000FF"/>
                </a:solidFill>
                <a:latin typeface="Arial" charset="0"/>
              </a:rPr>
              <a:t>có </a:t>
            </a:r>
            <a:r>
              <a:rPr lang="en-US" sz="2000" b="1" kern="0">
                <a:solidFill>
                  <a:srgbClr val="0000FF"/>
                </a:solidFill>
                <a:latin typeface="Arial" charset="0"/>
              </a:rPr>
              <a:t>liên quan đến quyền, nghĩa vụ của người lao động; tham gia xây dựng, hướng dẫn thực hiện, giám sát việc thực hiện kế hoạch, quy chế, nội quy và các biện pháp bảo đảm </a:t>
            </a:r>
            <a:r>
              <a:rPr lang="en-US" sz="2000" b="1" kern="0" smtClean="0">
                <a:solidFill>
                  <a:srgbClr val="0000FF"/>
                </a:solidFill>
                <a:latin typeface="Arial" charset="0"/>
              </a:rPr>
              <a:t>ATVSLĐ cải </a:t>
            </a:r>
            <a:r>
              <a:rPr lang="en-US" sz="2000" b="1" kern="0">
                <a:solidFill>
                  <a:srgbClr val="0000FF"/>
                </a:solidFill>
                <a:latin typeface="Arial" charset="0"/>
              </a:rPr>
              <a:t>thiện điều kiện lao động cho người lao động tại nơi làm việc; tham gia điều tra tai nạn lao động theo quy định của pháp </a:t>
            </a:r>
            <a:r>
              <a:rPr lang="en-US" sz="2000" b="1" kern="0" smtClean="0">
                <a:solidFill>
                  <a:srgbClr val="0000FF"/>
                </a:solidFill>
                <a:latin typeface="Arial" charset="0"/>
              </a:rPr>
              <a:t>luật.</a:t>
            </a:r>
          </a:p>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FF0066"/>
                </a:solidFill>
                <a:latin typeface="Arial" charset="0"/>
              </a:rPr>
              <a:t>Yêu </a:t>
            </a:r>
            <a:r>
              <a:rPr lang="en-US" sz="2000" b="1" kern="0">
                <a:solidFill>
                  <a:srgbClr val="FF0066"/>
                </a:solidFill>
                <a:latin typeface="Arial" charset="0"/>
              </a:rPr>
              <a:t>cầu cơ quan, tổ chức, doanh nghiệp, cá nhân có trách nhiệm </a:t>
            </a:r>
            <a:r>
              <a:rPr lang="en-US" sz="2000" b="1" kern="0">
                <a:solidFill>
                  <a:srgbClr val="009900"/>
                </a:solidFill>
                <a:latin typeface="Arial" charset="0"/>
              </a:rPr>
              <a:t>thực hiện ngay biện pháp bảo đảm </a:t>
            </a:r>
            <a:r>
              <a:rPr lang="en-US" sz="2000" b="1" kern="0" smtClean="0">
                <a:solidFill>
                  <a:srgbClr val="009900"/>
                </a:solidFill>
                <a:latin typeface="Arial" charset="0"/>
              </a:rPr>
              <a:t>ATVSLĐ</a:t>
            </a:r>
            <a:r>
              <a:rPr lang="en-US" sz="2000" b="1" kern="0" smtClean="0">
                <a:solidFill>
                  <a:srgbClr val="0000FF"/>
                </a:solidFill>
                <a:latin typeface="Arial" charset="0"/>
              </a:rPr>
              <a:t>, </a:t>
            </a:r>
            <a:r>
              <a:rPr lang="en-US" sz="2000" b="1" kern="0">
                <a:solidFill>
                  <a:srgbClr val="0000FF"/>
                </a:solidFill>
                <a:latin typeface="Arial" charset="0"/>
              </a:rPr>
              <a:t>thực hiện các biện pháp khắc phục, kể cả trường hợp phải tạm ngừng hoạt động khi phát hiện nơi làm việc có yếu tố có hại hoặc yếu tố nguy hiểm đến sức khỏe, tính mạng của con người trong quá trình lao động</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3999088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5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9. Quyền, trách nhiệm của tổ chức công đoàn trong công tác an toàn, vệ sinh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Vận </a:t>
            </a:r>
            <a:r>
              <a:rPr lang="en-US" sz="2000" b="1" kern="0">
                <a:solidFill>
                  <a:srgbClr val="0000FF"/>
                </a:solidFill>
                <a:latin typeface="Arial" charset="0"/>
              </a:rPr>
              <a:t>động người lao động chấp hành quy định, nội quy, quy trình, biện pháp bảo đảm </a:t>
            </a:r>
            <a:r>
              <a:rPr lang="en-US" sz="2000" b="1" kern="0" smtClean="0">
                <a:solidFill>
                  <a:srgbClr val="0000FF"/>
                </a:solidFill>
                <a:latin typeface="Arial" charset="0"/>
              </a:rPr>
              <a:t>ATVSLĐ.</a:t>
            </a:r>
          </a:p>
          <a:p>
            <a:pPr indent="-457200" algn="just" eaLnBrk="1" hangingPunct="1">
              <a:lnSpc>
                <a:spcPct val="108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Đại </a:t>
            </a:r>
            <a:r>
              <a:rPr lang="en-US" sz="2000" b="1" kern="0">
                <a:solidFill>
                  <a:srgbClr val="0000FF"/>
                </a:solidFill>
                <a:latin typeface="Arial" charset="0"/>
              </a:rPr>
              <a:t>diện tập thể người lao động khởi kiện khi quyền của tập thể người lao động về </a:t>
            </a:r>
            <a:r>
              <a:rPr lang="en-US" sz="2000" b="1" kern="0" smtClean="0">
                <a:solidFill>
                  <a:srgbClr val="0000FF"/>
                </a:solidFill>
                <a:latin typeface="Arial" charset="0"/>
              </a:rPr>
              <a:t>ATVSLĐ bị xâm </a:t>
            </a:r>
            <a:r>
              <a:rPr lang="en-US" sz="2000" b="1" kern="0">
                <a:solidFill>
                  <a:srgbClr val="0000FF"/>
                </a:solidFill>
                <a:latin typeface="Arial" charset="0"/>
              </a:rPr>
              <a:t>phạm; đại diện cho người lao động khởi kiện khi quyền của người lao động về </a:t>
            </a:r>
            <a:r>
              <a:rPr lang="en-US" sz="2000" b="1" kern="0" smtClean="0">
                <a:solidFill>
                  <a:srgbClr val="0000FF"/>
                </a:solidFill>
                <a:latin typeface="Arial" charset="0"/>
              </a:rPr>
              <a:t>ATVSLĐ bị </a:t>
            </a:r>
            <a:r>
              <a:rPr lang="en-US" sz="2000" b="1" kern="0">
                <a:solidFill>
                  <a:srgbClr val="0000FF"/>
                </a:solidFill>
                <a:latin typeface="Arial" charset="0"/>
              </a:rPr>
              <a:t>xâm phạm và được người lao động ủy </a:t>
            </a:r>
            <a:r>
              <a:rPr lang="en-US" sz="2000" b="1" kern="0" smtClean="0">
                <a:solidFill>
                  <a:srgbClr val="0000FF"/>
                </a:solidFill>
                <a:latin typeface="Arial" charset="0"/>
              </a:rPr>
              <a:t>quyền.</a:t>
            </a:r>
          </a:p>
          <a:p>
            <a:pPr indent="-457200" algn="just" eaLnBrk="1" hangingPunct="1">
              <a:lnSpc>
                <a:spcPct val="108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Nghiên </a:t>
            </a:r>
            <a:r>
              <a:rPr lang="en-US" sz="2000" b="1" kern="0">
                <a:solidFill>
                  <a:srgbClr val="0000FF"/>
                </a:solidFill>
                <a:latin typeface="Arial" charset="0"/>
              </a:rPr>
              <a:t>cứu, ứng dụng khoa học, công nghệ, đào tạo, huấn luyện về </a:t>
            </a:r>
            <a:r>
              <a:rPr lang="en-US" sz="2000" b="1" kern="0" smtClean="0">
                <a:solidFill>
                  <a:srgbClr val="0000FF"/>
                </a:solidFill>
                <a:latin typeface="Arial" charset="0"/>
              </a:rPr>
              <a:t>ATVSLĐ; </a:t>
            </a:r>
            <a:r>
              <a:rPr lang="en-US" sz="2000" b="1" kern="0">
                <a:solidFill>
                  <a:srgbClr val="0000FF"/>
                </a:solidFill>
                <a:latin typeface="Arial" charset="0"/>
              </a:rPr>
              <a:t>kiến nghị các giải pháp chăm lo cải thiện điều kiện lao động, phòng ngừa tai nạn lao động, bệnh nghề nghiệp cho </a:t>
            </a:r>
            <a:r>
              <a:rPr lang="en-US" sz="2000" b="1" kern="0" smtClean="0">
                <a:solidFill>
                  <a:srgbClr val="0000FF"/>
                </a:solidFill>
                <a:latin typeface="Arial" charset="0"/>
              </a:rPr>
              <a:t>NLĐ.</a:t>
            </a:r>
          </a:p>
          <a:p>
            <a:pPr indent="-457200" algn="just" eaLnBrk="1" hangingPunct="1">
              <a:lnSpc>
                <a:spcPct val="108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Phối </a:t>
            </a:r>
            <a:r>
              <a:rPr lang="en-US" sz="2000" b="1" kern="0">
                <a:solidFill>
                  <a:srgbClr val="0000FF"/>
                </a:solidFill>
                <a:latin typeface="Arial" charset="0"/>
              </a:rPr>
              <a:t>hợp với cơ quan nhà nước tổ chức phong trào thi đua về </a:t>
            </a:r>
            <a:r>
              <a:rPr lang="en-US" sz="2000" b="1" kern="0" smtClean="0">
                <a:solidFill>
                  <a:srgbClr val="0000FF"/>
                </a:solidFill>
                <a:latin typeface="Arial" charset="0"/>
              </a:rPr>
              <a:t>ATVSLĐ; </a:t>
            </a:r>
            <a:r>
              <a:rPr lang="en-US" sz="2000" b="1" kern="0">
                <a:solidFill>
                  <a:srgbClr val="0000FF"/>
                </a:solidFill>
                <a:latin typeface="Arial" charset="0"/>
              </a:rPr>
              <a:t>tổ chức phong trào quần chúng làm công tác </a:t>
            </a:r>
            <a:r>
              <a:rPr lang="en-US" sz="2000" b="1" kern="0" smtClean="0">
                <a:solidFill>
                  <a:srgbClr val="0000FF"/>
                </a:solidFill>
                <a:latin typeface="Arial" charset="0"/>
              </a:rPr>
              <a:t>ATVSLĐ; </a:t>
            </a:r>
            <a:r>
              <a:rPr lang="en-US" sz="2000" b="1" kern="0">
                <a:solidFill>
                  <a:srgbClr val="0000FF"/>
                </a:solidFill>
                <a:latin typeface="Arial" charset="0"/>
              </a:rPr>
              <a:t>tổ chức và hướng dẫn hoạt động của mạng lưới an toàn, vệ sinh </a:t>
            </a:r>
            <a:r>
              <a:rPr lang="en-US" sz="2000" b="1" kern="0" smtClean="0">
                <a:solidFill>
                  <a:srgbClr val="0000FF"/>
                </a:solidFill>
                <a:latin typeface="Arial" charset="0"/>
              </a:rPr>
              <a:t>viên.</a:t>
            </a:r>
          </a:p>
          <a:p>
            <a:pPr indent="-457200" algn="just" eaLnBrk="1" hangingPunct="1">
              <a:lnSpc>
                <a:spcPct val="108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Khen </a:t>
            </a:r>
            <a:r>
              <a:rPr lang="en-US" sz="2000" b="1" kern="0">
                <a:solidFill>
                  <a:srgbClr val="0000FF"/>
                </a:solidFill>
                <a:latin typeface="Arial" charset="0"/>
              </a:rPr>
              <a:t>thưởng công tác </a:t>
            </a:r>
            <a:r>
              <a:rPr lang="en-US" sz="2000" b="1" kern="0" smtClean="0">
                <a:solidFill>
                  <a:srgbClr val="0000FF"/>
                </a:solidFill>
                <a:latin typeface="Arial" charset="0"/>
              </a:rPr>
              <a:t>ATVSLĐ </a:t>
            </a:r>
            <a:r>
              <a:rPr lang="en-US" sz="2000" b="1" kern="0">
                <a:solidFill>
                  <a:srgbClr val="0000FF"/>
                </a:solidFill>
                <a:latin typeface="Arial" charset="0"/>
              </a:rPr>
              <a:t>theo quy định, của Tổng Liên đoàn Lao động Việt Nam</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8899907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7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10. Quyền, trách nhiệm của công đoàn cơ sở trong công tác an toàn, vệ sinh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Tham </a:t>
            </a:r>
            <a:r>
              <a:rPr lang="en-US" sz="2000" b="1" kern="0">
                <a:solidFill>
                  <a:srgbClr val="0000FF"/>
                </a:solidFill>
                <a:latin typeface="Arial" charset="0"/>
              </a:rPr>
              <a:t>gia với người sử dụng lao động xây dựng và giám sát việc thực hiện kế hoạch, quy định, nội quy, quy trình, biện pháp bảo đảm </a:t>
            </a:r>
            <a:r>
              <a:rPr lang="en-US" sz="2000" b="1" kern="0" smtClean="0">
                <a:solidFill>
                  <a:srgbClr val="0000FF"/>
                </a:solidFill>
                <a:latin typeface="Arial" charset="0"/>
              </a:rPr>
              <a:t>ATVSLĐ, </a:t>
            </a:r>
            <a:r>
              <a:rPr lang="en-US" sz="2000" b="1" kern="0">
                <a:solidFill>
                  <a:srgbClr val="0000FF"/>
                </a:solidFill>
                <a:latin typeface="Arial" charset="0"/>
              </a:rPr>
              <a:t>cải thiện điều kiện lao </a:t>
            </a:r>
            <a:r>
              <a:rPr lang="en-US" sz="2000" b="1" kern="0" smtClean="0">
                <a:solidFill>
                  <a:srgbClr val="0000FF"/>
                </a:solidFill>
                <a:latin typeface="Arial" charset="0"/>
              </a:rPr>
              <a:t>động.</a:t>
            </a:r>
          </a:p>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Đại </a:t>
            </a:r>
            <a:r>
              <a:rPr lang="en-US" sz="2000" b="1" kern="0">
                <a:solidFill>
                  <a:srgbClr val="0000FF"/>
                </a:solidFill>
                <a:latin typeface="Arial" charset="0"/>
              </a:rPr>
              <a:t>diện cho tập thể người lao động thương lượng, ký kết và giám sát việc thực hiện điều khoản về </a:t>
            </a:r>
            <a:r>
              <a:rPr lang="en-US" sz="2000" b="1" kern="0" smtClean="0">
                <a:solidFill>
                  <a:srgbClr val="0000FF"/>
                </a:solidFill>
                <a:latin typeface="Arial" charset="0"/>
              </a:rPr>
              <a:t>ATVSLĐ </a:t>
            </a:r>
            <a:r>
              <a:rPr lang="en-US" sz="2000" b="1" kern="0">
                <a:solidFill>
                  <a:srgbClr val="0000FF"/>
                </a:solidFill>
                <a:latin typeface="Arial" charset="0"/>
              </a:rPr>
              <a:t>trong thỏa ước lao động tập thể; có trách nhiệm giúp đỡ người lao động khiếu nại, khởi kiện khi quyền, lợi ích hợp pháp, chính đáng bị xâm </a:t>
            </a:r>
            <a:r>
              <a:rPr lang="en-US" sz="2000" b="1" kern="0" smtClean="0">
                <a:solidFill>
                  <a:srgbClr val="0000FF"/>
                </a:solidFill>
                <a:latin typeface="Arial" charset="0"/>
              </a:rPr>
              <a:t>phạm.</a:t>
            </a:r>
          </a:p>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Đối </a:t>
            </a:r>
            <a:r>
              <a:rPr lang="en-US" sz="2000" b="1" kern="0">
                <a:solidFill>
                  <a:srgbClr val="0000FF"/>
                </a:solidFill>
                <a:latin typeface="Arial" charset="0"/>
              </a:rPr>
              <a:t>thoại với người sử dụng lao động để giải quyết các vấn đề liên quan đến quyền, nghĩa vụ của người lao động, người sử dụng lao động về </a:t>
            </a:r>
            <a:r>
              <a:rPr lang="en-US" sz="2000" b="1" kern="0" smtClean="0">
                <a:solidFill>
                  <a:srgbClr val="0000FF"/>
                </a:solidFill>
                <a:latin typeface="Arial" charset="0"/>
              </a:rPr>
              <a:t>ATVSLĐ.</a:t>
            </a:r>
          </a:p>
          <a:p>
            <a:pPr indent="-457200" algn="just" eaLnBrk="1" hangingPunct="1">
              <a:lnSpc>
                <a:spcPct val="107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Tham </a:t>
            </a:r>
            <a:r>
              <a:rPr lang="en-US" sz="2000" b="1" kern="0">
                <a:solidFill>
                  <a:srgbClr val="0000FF"/>
                </a:solidFill>
                <a:latin typeface="Arial" charset="0"/>
              </a:rPr>
              <a:t>gia, phối hợp với người sử dụng lao động tổ chức kiểm tra công tác </a:t>
            </a:r>
            <a:r>
              <a:rPr lang="en-US" sz="2000" b="1" kern="0" smtClean="0">
                <a:solidFill>
                  <a:srgbClr val="0000FF"/>
                </a:solidFill>
                <a:latin typeface="Arial" charset="0"/>
              </a:rPr>
              <a:t>ATVSLĐ; </a:t>
            </a:r>
            <a:r>
              <a:rPr lang="en-US" sz="2000" b="1" kern="0">
                <a:solidFill>
                  <a:srgbClr val="0000FF"/>
                </a:solidFill>
                <a:latin typeface="Arial" charset="0"/>
              </a:rPr>
              <a:t>giám sát và yêu cầu người sử dụng lao động thực hiện đúng các quy định về </a:t>
            </a:r>
            <a:r>
              <a:rPr lang="en-US" sz="2000" b="1" kern="0" smtClean="0">
                <a:solidFill>
                  <a:srgbClr val="0000FF"/>
                </a:solidFill>
                <a:latin typeface="Arial" charset="0"/>
              </a:rPr>
              <a:t>ATVSLĐ; </a:t>
            </a:r>
            <a:r>
              <a:rPr lang="en-US" sz="2000" b="1" kern="0">
                <a:solidFill>
                  <a:srgbClr val="0000FF"/>
                </a:solidFill>
                <a:latin typeface="Arial" charset="0"/>
              </a:rPr>
              <a:t>tham gia, phối hợp với người sử dụng lao động điều tra tai nạn lao động và giám sát việc giải quyết chế độ, đào tạo nghề và bố trí công việc cho người bị tai nạn lao động, bệnh nghề nghiệp.</a:t>
            </a:r>
          </a:p>
          <a:p>
            <a:pPr indent="-457200" algn="just" eaLnBrk="1" hangingPunct="1">
              <a:lnSpc>
                <a:spcPct val="107000"/>
              </a:lnSpc>
              <a:spcBef>
                <a:spcPts val="600"/>
              </a:spcBef>
              <a:spcAft>
                <a:spcPts val="0"/>
              </a:spcAft>
              <a:buClr>
                <a:srgbClr val="FF0000"/>
              </a:buClr>
              <a:buFont typeface="+mj-lt"/>
              <a:buAutoNum type="arabicPeriod"/>
              <a:defRPr/>
            </a:pPr>
            <a:endParaRPr lang="en-US" sz="2000" b="1" kern="0">
              <a:solidFill>
                <a:srgbClr val="0000FF"/>
              </a:solidFill>
              <a:latin typeface="Arial" charset="0"/>
            </a:endParaRPr>
          </a:p>
        </p:txBody>
      </p:sp>
    </p:spTree>
    <p:extLst>
      <p:ext uri="{BB962C8B-B14F-4D97-AF65-F5344CB8AC3E}">
        <p14:creationId xmlns:p14="http://schemas.microsoft.com/office/powerpoint/2010/main" val="3389848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7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10. Quyền, trách nhiệm của công đoàn cơ sở trong công tác an toàn, vệ sinh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startAt="5"/>
              <a:defRPr/>
            </a:pPr>
            <a:r>
              <a:rPr lang="en-US" sz="2100" b="1" kern="0" smtClean="0">
                <a:solidFill>
                  <a:srgbClr val="0000FF"/>
                </a:solidFill>
                <a:latin typeface="Arial" charset="0"/>
              </a:rPr>
              <a:t>Kiến </a:t>
            </a:r>
            <a:r>
              <a:rPr lang="en-US" sz="2100" b="1" kern="0">
                <a:solidFill>
                  <a:srgbClr val="0000FF"/>
                </a:solidFill>
                <a:latin typeface="Arial" charset="0"/>
              </a:rPr>
              <a:t>nghị với người sử dụng lao động, cơ quan, tổ chức có thẩm quyền thực hiện các biện pháp bảo đảm </a:t>
            </a:r>
            <a:r>
              <a:rPr lang="en-US" sz="2100" b="1" kern="0" smtClean="0">
                <a:solidFill>
                  <a:srgbClr val="0000FF"/>
                </a:solidFill>
                <a:latin typeface="Arial" charset="0"/>
              </a:rPr>
              <a:t>ATVSLĐ, </a:t>
            </a:r>
            <a:r>
              <a:rPr lang="en-US" sz="2100" b="1" kern="0">
                <a:solidFill>
                  <a:srgbClr val="0000FF"/>
                </a:solidFill>
                <a:latin typeface="Arial" charset="0"/>
              </a:rPr>
              <a:t>khắc phục hậu quả sự cố kỹ thuật gây mất </a:t>
            </a:r>
            <a:r>
              <a:rPr lang="en-US" sz="2100" b="1" kern="0" smtClean="0">
                <a:solidFill>
                  <a:srgbClr val="0000FF"/>
                </a:solidFill>
                <a:latin typeface="Arial" charset="0"/>
              </a:rPr>
              <a:t>ATVSLĐ, </a:t>
            </a:r>
            <a:r>
              <a:rPr lang="en-US" sz="2100" b="1" kern="0">
                <a:solidFill>
                  <a:srgbClr val="0000FF"/>
                </a:solidFill>
                <a:latin typeface="Arial" charset="0"/>
              </a:rPr>
              <a:t>tai nạn lao động và xử lý hành vi vi phạm pháp luật về </a:t>
            </a:r>
            <a:r>
              <a:rPr lang="en-US" sz="2100" b="1" kern="0" smtClean="0">
                <a:solidFill>
                  <a:srgbClr val="0000FF"/>
                </a:solidFill>
                <a:latin typeface="Arial" charset="0"/>
              </a:rPr>
              <a:t>ATVSLĐ.</a:t>
            </a:r>
          </a:p>
          <a:p>
            <a:pPr indent="-457200" algn="just" eaLnBrk="1" hangingPunct="1">
              <a:lnSpc>
                <a:spcPct val="114000"/>
              </a:lnSpc>
              <a:spcBef>
                <a:spcPts val="1200"/>
              </a:spcBef>
              <a:spcAft>
                <a:spcPts val="0"/>
              </a:spcAft>
              <a:buClr>
                <a:srgbClr val="FF0000"/>
              </a:buClr>
              <a:buFont typeface="+mj-lt"/>
              <a:buAutoNum type="arabicPeriod" startAt="5"/>
              <a:defRPr/>
            </a:pPr>
            <a:r>
              <a:rPr lang="en-US" sz="2100" b="1" kern="0" smtClean="0">
                <a:solidFill>
                  <a:srgbClr val="0000FF"/>
                </a:solidFill>
                <a:latin typeface="Arial" charset="0"/>
              </a:rPr>
              <a:t>Tuyên </a:t>
            </a:r>
            <a:r>
              <a:rPr lang="en-US" sz="2100" b="1" kern="0">
                <a:solidFill>
                  <a:srgbClr val="0000FF"/>
                </a:solidFill>
                <a:latin typeface="Arial" charset="0"/>
              </a:rPr>
              <a:t>truyền, vận động người lao động, người sử dụng lao động thực hiện tốt các quy định của pháp luật, tiêu chuẩn, quy chuẩn, quy trình, biện pháp bảo đảm </a:t>
            </a:r>
            <a:r>
              <a:rPr lang="en-US" sz="2100" b="1" kern="0" smtClean="0">
                <a:solidFill>
                  <a:srgbClr val="0000FF"/>
                </a:solidFill>
                <a:latin typeface="Arial" charset="0"/>
              </a:rPr>
              <a:t>ATVSLĐ </a:t>
            </a:r>
            <a:r>
              <a:rPr lang="en-US" sz="2100" b="1" kern="0">
                <a:solidFill>
                  <a:srgbClr val="0000FF"/>
                </a:solidFill>
                <a:latin typeface="Arial" charset="0"/>
              </a:rPr>
              <a:t>tại nơi làm việc. Phối hợp với người sử dụng lao động tổ chức tập huấn, huấn luyện </a:t>
            </a:r>
            <a:r>
              <a:rPr lang="en-US" sz="2100" b="1" kern="0" smtClean="0">
                <a:solidFill>
                  <a:srgbClr val="0000FF"/>
                </a:solidFill>
                <a:latin typeface="Arial" charset="0"/>
              </a:rPr>
              <a:t>ATVSLĐ </a:t>
            </a:r>
            <a:r>
              <a:rPr lang="en-US" sz="2100" b="1" kern="0">
                <a:solidFill>
                  <a:srgbClr val="0000FF"/>
                </a:solidFill>
                <a:latin typeface="Arial" charset="0"/>
              </a:rPr>
              <a:t>cho cán bộ công đoàn và người lao </a:t>
            </a:r>
            <a:r>
              <a:rPr lang="en-US" sz="2100" b="1" kern="0" smtClean="0">
                <a:solidFill>
                  <a:srgbClr val="0000FF"/>
                </a:solidFill>
                <a:latin typeface="Arial" charset="0"/>
              </a:rPr>
              <a:t>động.</a:t>
            </a:r>
          </a:p>
          <a:p>
            <a:pPr indent="-457200" algn="just" eaLnBrk="1" hangingPunct="1">
              <a:lnSpc>
                <a:spcPct val="114000"/>
              </a:lnSpc>
              <a:spcBef>
                <a:spcPts val="1200"/>
              </a:spcBef>
              <a:spcAft>
                <a:spcPts val="0"/>
              </a:spcAft>
              <a:buClr>
                <a:srgbClr val="FF0000"/>
              </a:buClr>
              <a:buFont typeface="+mj-lt"/>
              <a:buAutoNum type="arabicPeriod" startAt="5"/>
              <a:defRPr/>
            </a:pPr>
            <a:r>
              <a:rPr lang="en-US" sz="2100" b="1" kern="0" smtClean="0">
                <a:solidFill>
                  <a:srgbClr val="0000FF"/>
                </a:solidFill>
                <a:latin typeface="Arial" charset="0"/>
              </a:rPr>
              <a:t>Yêu </a:t>
            </a:r>
            <a:r>
              <a:rPr lang="en-US" sz="2100" b="1" kern="0">
                <a:solidFill>
                  <a:srgbClr val="0000FF"/>
                </a:solidFill>
                <a:latin typeface="Arial" charset="0"/>
              </a:rPr>
              <a:t>cầu người có trách nhiệm thực hiện ngay biện pháp bảo đảm </a:t>
            </a:r>
            <a:r>
              <a:rPr lang="en-US" sz="2100" b="1" kern="0" smtClean="0">
                <a:solidFill>
                  <a:srgbClr val="0000FF"/>
                </a:solidFill>
                <a:latin typeface="Arial" charset="0"/>
              </a:rPr>
              <a:t>ATVSLĐ, </a:t>
            </a:r>
            <a:r>
              <a:rPr lang="en-US" sz="2100" b="1" kern="0">
                <a:solidFill>
                  <a:srgbClr val="0000FF"/>
                </a:solidFill>
                <a:latin typeface="Arial" charset="0"/>
              </a:rPr>
              <a:t>kể cả trường hợp phải tạm ngừng hoạt động nếu cần thiết khi phát hiện nơi làm việc có nguy cơ gây nguy hiểm đến sức khỏe, tính mạng của người lao động</a:t>
            </a:r>
            <a:r>
              <a:rPr lang="en-US" sz="2100" b="1" kern="0" smtClean="0">
                <a:solidFill>
                  <a:srgbClr val="0000FF"/>
                </a:solidFill>
                <a:latin typeface="Arial" charset="0"/>
              </a:rPr>
              <a:t>.</a:t>
            </a:r>
            <a:endParaRPr lang="en-US" sz="2100" b="1" kern="0">
              <a:solidFill>
                <a:srgbClr val="0000FF"/>
              </a:solidFill>
              <a:latin typeface="Arial" charset="0"/>
            </a:endParaRPr>
          </a:p>
        </p:txBody>
      </p:sp>
    </p:spTree>
    <p:extLst>
      <p:ext uri="{BB962C8B-B14F-4D97-AF65-F5344CB8AC3E}">
        <p14:creationId xmlns:p14="http://schemas.microsoft.com/office/powerpoint/2010/main" val="566241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7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10. Quyền, trách nhiệm của công đoàn cơ sở trong công tác an toàn, vệ sinh lao động</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800"/>
              </a:spcBef>
              <a:spcAft>
                <a:spcPts val="0"/>
              </a:spcAft>
              <a:buClr>
                <a:srgbClr val="FF0000"/>
              </a:buClr>
              <a:buFont typeface="+mj-lt"/>
              <a:buAutoNum type="arabicPeriod" startAt="8"/>
              <a:defRPr/>
            </a:pPr>
            <a:r>
              <a:rPr lang="en-US" sz="2000" b="1" kern="0" smtClean="0">
                <a:solidFill>
                  <a:srgbClr val="0000FF"/>
                </a:solidFill>
                <a:latin typeface="Arial" charset="0"/>
              </a:rPr>
              <a:t>Tham </a:t>
            </a:r>
            <a:r>
              <a:rPr lang="en-US" sz="2000" b="1" kern="0">
                <a:solidFill>
                  <a:srgbClr val="0000FF"/>
                </a:solidFill>
                <a:latin typeface="Arial" charset="0"/>
              </a:rPr>
              <a:t>gia Đoàn điều tra tai nạn lao động cấp cơ sở theo quy định tại khoản 1 Điều 35 của Luật này; tham gia, phối hợp với người sử dụng lao động để ứng cứu, khắc phục hậu quả sự cố kỹ thuật gây mất </a:t>
            </a:r>
            <a:r>
              <a:rPr lang="en-US" sz="2000" b="1" kern="0" smtClean="0">
                <a:solidFill>
                  <a:srgbClr val="0000FF"/>
                </a:solidFill>
                <a:latin typeface="Arial" charset="0"/>
              </a:rPr>
              <a:t>ATVSLĐ, </a:t>
            </a:r>
            <a:r>
              <a:rPr lang="en-US" sz="2000" b="1" kern="0">
                <a:solidFill>
                  <a:srgbClr val="0000FF"/>
                </a:solidFill>
                <a:latin typeface="Arial" charset="0"/>
              </a:rPr>
              <a:t>tai nạn lao động; trường hợp người sử dụng lao động không thực hiện nghĩa vụ khai báo theo quy định tại Điều 34 của Luật này thì công đoàn cơ sở có trách nhiệm thông báo ngay với cơ quan quản lý nhà nước có thẩm quyền theo quy định tại Điều 35 của Luật này để tiến hành điều </a:t>
            </a:r>
            <a:r>
              <a:rPr lang="en-US" sz="2000" b="1" kern="0" smtClean="0">
                <a:solidFill>
                  <a:srgbClr val="0000FF"/>
                </a:solidFill>
                <a:latin typeface="Arial" charset="0"/>
              </a:rPr>
              <a:t>tra.</a:t>
            </a:r>
          </a:p>
          <a:p>
            <a:pPr indent="-457200" algn="just" eaLnBrk="1" hangingPunct="1">
              <a:lnSpc>
                <a:spcPct val="110000"/>
              </a:lnSpc>
              <a:spcBef>
                <a:spcPts val="800"/>
              </a:spcBef>
              <a:spcAft>
                <a:spcPts val="0"/>
              </a:spcAft>
              <a:buClr>
                <a:srgbClr val="FF0000"/>
              </a:buClr>
              <a:buFont typeface="+mj-lt"/>
              <a:buAutoNum type="arabicPeriod" startAt="8"/>
              <a:defRPr/>
            </a:pPr>
            <a:r>
              <a:rPr lang="en-US" sz="2000" b="1" kern="0" smtClean="0">
                <a:solidFill>
                  <a:srgbClr val="0000FF"/>
                </a:solidFill>
                <a:latin typeface="Arial" charset="0"/>
              </a:rPr>
              <a:t>Phối </a:t>
            </a:r>
            <a:r>
              <a:rPr lang="en-US" sz="2000" b="1" kern="0">
                <a:solidFill>
                  <a:srgbClr val="0000FF"/>
                </a:solidFill>
                <a:latin typeface="Arial" charset="0"/>
              </a:rPr>
              <a:t>hợp với người sử dụng lao động tổ chức các phong trào thi đua, phong trào quần chúng làm công tác </a:t>
            </a:r>
            <a:r>
              <a:rPr lang="en-US" sz="2000" b="1" kern="0" smtClean="0">
                <a:solidFill>
                  <a:srgbClr val="0000FF"/>
                </a:solidFill>
                <a:latin typeface="Arial" charset="0"/>
              </a:rPr>
              <a:t>ATVSLĐ </a:t>
            </a:r>
            <a:r>
              <a:rPr lang="en-US" sz="2000" b="1" kern="0">
                <a:solidFill>
                  <a:srgbClr val="0000FF"/>
                </a:solidFill>
                <a:latin typeface="Arial" charset="0"/>
              </a:rPr>
              <a:t>và xây dựng văn hóa an toàn lao động tại nơi làm việc; quản lý, hướng dẫn hoạt động của mạng lưới an toàn, vệ sinh </a:t>
            </a:r>
            <a:r>
              <a:rPr lang="en-US" sz="2000" b="1" kern="0" smtClean="0">
                <a:solidFill>
                  <a:srgbClr val="0000FF"/>
                </a:solidFill>
                <a:latin typeface="Arial" charset="0"/>
              </a:rPr>
              <a:t>viên.</a:t>
            </a:r>
          </a:p>
          <a:p>
            <a:pPr indent="-457200" algn="just" eaLnBrk="1" hangingPunct="1">
              <a:lnSpc>
                <a:spcPct val="110000"/>
              </a:lnSpc>
              <a:spcBef>
                <a:spcPts val="800"/>
              </a:spcBef>
              <a:spcAft>
                <a:spcPts val="0"/>
              </a:spcAft>
              <a:buClr>
                <a:srgbClr val="FF0000"/>
              </a:buClr>
              <a:buFont typeface="+mj-lt"/>
              <a:buAutoNum type="arabicPeriod" startAt="8"/>
              <a:defRPr/>
            </a:pPr>
            <a:r>
              <a:rPr lang="en-US" sz="2000" b="1" kern="0" smtClean="0">
                <a:solidFill>
                  <a:srgbClr val="0000FF"/>
                </a:solidFill>
                <a:latin typeface="Arial" charset="0"/>
              </a:rPr>
              <a:t>Những </a:t>
            </a:r>
            <a:r>
              <a:rPr lang="en-US" sz="2000" b="1" kern="0">
                <a:solidFill>
                  <a:srgbClr val="0000FF"/>
                </a:solidFill>
                <a:latin typeface="Arial" charset="0"/>
              </a:rPr>
              <a:t>cơ sở sản xuất, kinh doanh chưa thành lập công đoàn cơ sở thì công đoàn cấp trên trực tiếp cơ sở thực hiện quyền, trách nhiệm quy định tại Điều này khi được </a:t>
            </a:r>
            <a:r>
              <a:rPr lang="en-US" sz="2000" b="1" kern="0" smtClean="0">
                <a:solidFill>
                  <a:srgbClr val="0000FF"/>
                </a:solidFill>
                <a:latin typeface="Arial" charset="0"/>
              </a:rPr>
              <a:t>NLĐ ở </a:t>
            </a:r>
            <a:r>
              <a:rPr lang="en-US" sz="2000" b="1" kern="0">
                <a:solidFill>
                  <a:srgbClr val="0000FF"/>
                </a:solidFill>
                <a:latin typeface="Arial" charset="0"/>
              </a:rPr>
              <a:t>đó yêu cầu</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747744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3581400" y="1219200"/>
            <a:ext cx="5421313" cy="5499585"/>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57200" indent="-342900" algn="just" eaLnBrk="1" hangingPunct="1">
              <a:lnSpc>
                <a:spcPct val="114000"/>
              </a:lnSpc>
              <a:spcBef>
                <a:spcPts val="1500"/>
              </a:spcBef>
              <a:spcAft>
                <a:spcPts val="0"/>
              </a:spcAft>
              <a:buClr>
                <a:srgbClr val="FF0000"/>
              </a:buClr>
              <a:buFont typeface="Wingdings" panose="05000000000000000000" pitchFamily="2" charset="2"/>
              <a:buChar char="Ø"/>
              <a:defRPr/>
            </a:pPr>
            <a:r>
              <a:rPr lang="pl-PL" sz="2500" b="1" kern="0" smtClean="0">
                <a:solidFill>
                  <a:srgbClr val="0000FF"/>
                </a:solidFill>
                <a:latin typeface="Arial" charset="0"/>
              </a:rPr>
              <a:t>Ngày </a:t>
            </a:r>
            <a:r>
              <a:rPr lang="pl-PL" sz="2500" b="1" kern="0">
                <a:solidFill>
                  <a:srgbClr val="FF0000"/>
                </a:solidFill>
                <a:latin typeface="Arial" charset="0"/>
              </a:rPr>
              <a:t>25/6/2015</a:t>
            </a:r>
            <a:r>
              <a:rPr lang="pl-PL" sz="2500" b="1" kern="0">
                <a:solidFill>
                  <a:srgbClr val="0000FF"/>
                </a:solidFill>
                <a:latin typeface="Arial" charset="0"/>
              </a:rPr>
              <a:t>, tại kỳ họp </a:t>
            </a:r>
            <a:r>
              <a:rPr lang="en-US" sz="2500" b="1" kern="0" smtClean="0">
                <a:solidFill>
                  <a:srgbClr val="0000FF"/>
                </a:solidFill>
                <a:latin typeface="Arial" charset="0"/>
              </a:rPr>
              <a:t/>
            </a:r>
            <a:br>
              <a:rPr lang="en-US" sz="2500" b="1" kern="0" smtClean="0">
                <a:solidFill>
                  <a:srgbClr val="0000FF"/>
                </a:solidFill>
                <a:latin typeface="Arial" charset="0"/>
              </a:rPr>
            </a:br>
            <a:r>
              <a:rPr lang="pl-PL" sz="2500" b="1" kern="0" smtClean="0">
                <a:solidFill>
                  <a:srgbClr val="0000FF"/>
                </a:solidFill>
                <a:latin typeface="Arial" charset="0"/>
              </a:rPr>
              <a:t>thứ </a:t>
            </a:r>
            <a:r>
              <a:rPr lang="pl-PL" sz="2500" b="1" kern="0">
                <a:solidFill>
                  <a:srgbClr val="0000FF"/>
                </a:solidFill>
                <a:latin typeface="Arial" charset="0"/>
              </a:rPr>
              <a:t>9, Quốc hội khóa XIII đã thông qua </a:t>
            </a:r>
            <a:r>
              <a:rPr lang="pl-PL" sz="2500" b="1" kern="0">
                <a:solidFill>
                  <a:srgbClr val="009900"/>
                </a:solidFill>
                <a:latin typeface="Arial" charset="0"/>
              </a:rPr>
              <a:t>Luật </a:t>
            </a:r>
            <a:r>
              <a:rPr lang="vi-VN" sz="2500" b="1" kern="0">
                <a:solidFill>
                  <a:srgbClr val="009900"/>
                </a:solidFill>
                <a:latin typeface="Arial" charset="0"/>
              </a:rPr>
              <a:t>a</a:t>
            </a:r>
            <a:r>
              <a:rPr lang="pl-PL" sz="2500" b="1" kern="0">
                <a:solidFill>
                  <a:srgbClr val="009900"/>
                </a:solidFill>
                <a:latin typeface="Arial" charset="0"/>
              </a:rPr>
              <a:t>n toàn</a:t>
            </a:r>
            <a:r>
              <a:rPr lang="vi-VN" sz="2500" b="1" kern="0">
                <a:solidFill>
                  <a:srgbClr val="009900"/>
                </a:solidFill>
                <a:latin typeface="Arial" charset="0"/>
              </a:rPr>
              <a:t>,</a:t>
            </a:r>
            <a:r>
              <a:rPr lang="pl-PL" sz="2500" b="1" kern="0">
                <a:solidFill>
                  <a:srgbClr val="009900"/>
                </a:solidFill>
                <a:latin typeface="Arial" charset="0"/>
              </a:rPr>
              <a:t> vệ sinh lao động</a:t>
            </a:r>
            <a:r>
              <a:rPr lang="pl-PL" sz="2500" b="1" kern="0">
                <a:solidFill>
                  <a:srgbClr val="0000FF"/>
                </a:solidFill>
                <a:latin typeface="Arial" charset="0"/>
              </a:rPr>
              <a:t> số </a:t>
            </a:r>
            <a:r>
              <a:rPr lang="pl-PL" sz="2500" b="1" kern="0" smtClean="0">
                <a:solidFill>
                  <a:srgbClr val="FF0000"/>
                </a:solidFill>
                <a:latin typeface="Arial" charset="0"/>
              </a:rPr>
              <a:t>84/2015/QH13</a:t>
            </a:r>
            <a:r>
              <a:rPr lang="pl-PL" sz="2500" b="1" kern="0" smtClean="0">
                <a:solidFill>
                  <a:srgbClr val="0000FF"/>
                </a:solidFill>
                <a:latin typeface="Arial" charset="0"/>
              </a:rPr>
              <a:t>.</a:t>
            </a:r>
            <a:endParaRPr lang="en-US" sz="2500" b="1" kern="0" smtClean="0">
              <a:solidFill>
                <a:srgbClr val="0000FF"/>
              </a:solidFill>
              <a:latin typeface="Arial" charset="0"/>
            </a:endParaRPr>
          </a:p>
          <a:p>
            <a:pPr marL="457200" indent="-342900" algn="just" eaLnBrk="1" hangingPunct="1">
              <a:lnSpc>
                <a:spcPct val="114000"/>
              </a:lnSpc>
              <a:spcBef>
                <a:spcPts val="1500"/>
              </a:spcBef>
              <a:spcAft>
                <a:spcPts val="0"/>
              </a:spcAft>
              <a:buClr>
                <a:srgbClr val="FF0000"/>
              </a:buClr>
              <a:buFont typeface="Wingdings" panose="05000000000000000000" pitchFamily="2" charset="2"/>
              <a:buChar char="Ø"/>
              <a:defRPr/>
            </a:pPr>
            <a:r>
              <a:rPr lang="en-US" sz="2500" b="1" kern="0" smtClean="0">
                <a:solidFill>
                  <a:srgbClr val="0000FF"/>
                </a:solidFill>
                <a:latin typeface="Arial" charset="0"/>
              </a:rPr>
              <a:t>N</a:t>
            </a:r>
            <a:r>
              <a:rPr lang="pl-PL" sz="2500" b="1" kern="0" smtClean="0">
                <a:solidFill>
                  <a:srgbClr val="0000FF"/>
                </a:solidFill>
                <a:latin typeface="Arial" charset="0"/>
              </a:rPr>
              <a:t>gày 09/7/2015</a:t>
            </a:r>
            <a:r>
              <a:rPr lang="en-US" sz="2500" b="1" kern="0" smtClean="0">
                <a:solidFill>
                  <a:srgbClr val="0000FF"/>
                </a:solidFill>
                <a:latin typeface="Arial" charset="0"/>
              </a:rPr>
              <a:t>,</a:t>
            </a:r>
            <a:r>
              <a:rPr lang="pl-PL" sz="2500" b="1" kern="0" smtClean="0">
                <a:solidFill>
                  <a:srgbClr val="0000FF"/>
                </a:solidFill>
                <a:latin typeface="Arial" charset="0"/>
              </a:rPr>
              <a:t> Chủ </a:t>
            </a:r>
            <a:r>
              <a:rPr lang="pl-PL" sz="2500" b="1" kern="0">
                <a:solidFill>
                  <a:srgbClr val="0000FF"/>
                </a:solidFill>
                <a:latin typeface="Arial" charset="0"/>
              </a:rPr>
              <a:t>tịch nước ký Lệnh số 12/2015/L-CTN </a:t>
            </a:r>
            <a:r>
              <a:rPr lang="pl-PL" sz="2500" b="1" kern="0" smtClean="0">
                <a:solidFill>
                  <a:srgbClr val="0000FF"/>
                </a:solidFill>
                <a:latin typeface="Arial" charset="0"/>
              </a:rPr>
              <a:t>công </a:t>
            </a:r>
            <a:r>
              <a:rPr lang="pl-PL" sz="2500" b="1" kern="0">
                <a:solidFill>
                  <a:srgbClr val="0000FF"/>
                </a:solidFill>
                <a:latin typeface="Arial" charset="0"/>
              </a:rPr>
              <a:t>bố </a:t>
            </a:r>
            <a:r>
              <a:rPr lang="pl-PL" sz="2500" b="1" kern="0" smtClean="0">
                <a:solidFill>
                  <a:srgbClr val="0000FF"/>
                </a:solidFill>
                <a:latin typeface="Arial" charset="0"/>
              </a:rPr>
              <a:t>Luật </a:t>
            </a:r>
            <a:r>
              <a:rPr lang="pl-PL" sz="2500" b="1" kern="0">
                <a:solidFill>
                  <a:srgbClr val="0000FF"/>
                </a:solidFill>
                <a:latin typeface="Arial" charset="0"/>
              </a:rPr>
              <a:t>an toàn, vệ sinh lao động năm 2015</a:t>
            </a:r>
            <a:r>
              <a:rPr lang="pl-PL" sz="2500" b="1" kern="0" smtClean="0">
                <a:solidFill>
                  <a:srgbClr val="0000FF"/>
                </a:solidFill>
                <a:latin typeface="Arial" charset="0"/>
              </a:rPr>
              <a:t>.</a:t>
            </a:r>
            <a:endParaRPr lang="en-US" sz="2500" b="1" kern="0" smtClean="0">
              <a:solidFill>
                <a:srgbClr val="0000FF"/>
              </a:solidFill>
              <a:latin typeface="Arial" charset="0"/>
            </a:endParaRPr>
          </a:p>
          <a:p>
            <a:pPr marL="457200" indent="-342900" algn="just" eaLnBrk="1" hangingPunct="1">
              <a:lnSpc>
                <a:spcPct val="114000"/>
              </a:lnSpc>
              <a:spcBef>
                <a:spcPts val="1500"/>
              </a:spcBef>
              <a:spcAft>
                <a:spcPts val="0"/>
              </a:spcAft>
              <a:buClr>
                <a:srgbClr val="FF0000"/>
              </a:buClr>
              <a:buFont typeface="Wingdings" panose="05000000000000000000" pitchFamily="2" charset="2"/>
              <a:buChar char="Ø"/>
              <a:defRPr/>
            </a:pPr>
            <a:r>
              <a:rPr lang="pl-PL" sz="2500" b="1" kern="0" smtClean="0">
                <a:solidFill>
                  <a:srgbClr val="0000FF"/>
                </a:solidFill>
                <a:latin typeface="Arial" charset="0"/>
              </a:rPr>
              <a:t>Luật </a:t>
            </a:r>
            <a:r>
              <a:rPr lang="pl-PL" sz="2500" b="1" kern="0">
                <a:solidFill>
                  <a:srgbClr val="0000FF"/>
                </a:solidFill>
                <a:latin typeface="Arial" charset="0"/>
              </a:rPr>
              <a:t>có hiệu lực từ ngày </a:t>
            </a:r>
            <a:r>
              <a:rPr lang="vi-VN" sz="2500" b="1" kern="0">
                <a:solidFill>
                  <a:srgbClr val="0000FF"/>
                </a:solidFill>
                <a:latin typeface="Arial" charset="0"/>
              </a:rPr>
              <a:t> </a:t>
            </a:r>
            <a:r>
              <a:rPr lang="vi-VN" sz="2500" b="1" kern="0">
                <a:solidFill>
                  <a:srgbClr val="FF0000"/>
                </a:solidFill>
                <a:latin typeface="Arial" charset="0"/>
              </a:rPr>
              <a:t>01/7/2016</a:t>
            </a:r>
            <a:r>
              <a:rPr lang="pl-PL" sz="2500" b="1" kern="0" smtClean="0">
                <a:solidFill>
                  <a:srgbClr val="FF0000"/>
                </a:solidFill>
                <a:latin typeface="Arial" charset="0"/>
              </a:rPr>
              <a:t>.</a:t>
            </a:r>
            <a:endParaRPr lang="en-US" sz="2500" b="1" kern="0">
              <a:solidFill>
                <a:srgbClr val="FF0000"/>
              </a:solidFill>
              <a:latin typeface="Arial" charset="0"/>
            </a:endParaRPr>
          </a:p>
        </p:txBody>
      </p:sp>
      <p:sp>
        <p:nvSpPr>
          <p:cNvPr id="9" name="Title 1"/>
          <p:cNvSpPr>
            <a:spLocks noGrp="1"/>
          </p:cNvSpPr>
          <p:nvPr>
            <p:ph type="title"/>
          </p:nvPr>
        </p:nvSpPr>
        <p:spPr>
          <a:xfrm>
            <a:off x="234950" y="152400"/>
            <a:ext cx="8680450" cy="762000"/>
          </a:xfrm>
        </p:spPr>
        <p:txBody>
          <a:bodyPr anchor="ctr"/>
          <a:lstStyle/>
          <a:p>
            <a:pPr algn="ctr"/>
            <a:r>
              <a:rPr lang="en-US" sz="2500" b="1">
                <a:solidFill>
                  <a:srgbClr val="FF0000"/>
                </a:solidFill>
                <a:latin typeface="Arial" panose="020B0604020202020204" pitchFamily="34" charset="0"/>
                <a:cs typeface="Arial" panose="020B0604020202020204" pitchFamily="34" charset="0"/>
              </a:rPr>
              <a:t>GIỚI THIỆU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en-US" sz="2500" b="1" smtClean="0">
                <a:solidFill>
                  <a:srgbClr val="FF0000"/>
                </a:solidFill>
                <a:latin typeface="Arial" panose="020B0604020202020204" pitchFamily="34" charset="0"/>
                <a:cs typeface="Arial" panose="020B0604020202020204" pitchFamily="34" charset="0"/>
              </a:rPr>
              <a:t>LUẬT AN TOÀN, VỆ SINH LAO ĐỘNG NĂM 2015</a:t>
            </a:r>
            <a:endParaRPr lang="en-US" sz="2500" b="1">
              <a:solidFill>
                <a:srgbClr val="FF0000"/>
              </a:solidFill>
              <a:latin typeface="Arial" panose="020B0604020202020204" pitchFamily="34" charset="0"/>
              <a:cs typeface="Arial" panose="020B0604020202020204" pitchFamily="34" charset="0"/>
            </a:endParaRPr>
          </a:p>
        </p:txBody>
      </p:sp>
      <p:pic>
        <p:nvPicPr>
          <p:cNvPr id="3" name="Picture 2"/>
          <p:cNvPicPr>
            <a:picLocks/>
          </p:cNvPicPr>
          <p:nvPr/>
        </p:nvPicPr>
        <p:blipFill>
          <a:blip r:embed="rId2">
            <a:extLst>
              <a:ext uri="{28A0092B-C50C-407E-A947-70E740481C1C}">
                <a14:useLocalDpi xmlns:a14="http://schemas.microsoft.com/office/drawing/2010/main" val="0"/>
              </a:ext>
            </a:extLst>
          </a:blip>
          <a:stretch>
            <a:fillRect/>
          </a:stretch>
        </p:blipFill>
        <p:spPr>
          <a:xfrm>
            <a:off x="228600" y="1295400"/>
            <a:ext cx="3502152" cy="5413248"/>
          </a:xfrm>
          <a:prstGeom prst="rect">
            <a:avLst/>
          </a:prstGeom>
        </p:spPr>
      </p:pic>
    </p:spTree>
    <p:extLst>
      <p:ext uri="{BB962C8B-B14F-4D97-AF65-F5344CB8AC3E}">
        <p14:creationId xmlns:p14="http://schemas.microsoft.com/office/powerpoint/2010/main" val="794033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7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12. Các hành vi bị nghiêm cấm</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Che </a:t>
            </a:r>
            <a:r>
              <a:rPr lang="en-US" sz="2000" b="1" kern="0">
                <a:solidFill>
                  <a:srgbClr val="0000FF"/>
                </a:solidFill>
                <a:latin typeface="Arial" charset="0"/>
              </a:rPr>
              <a:t>giấu, khai báo hoặc báo cáo sai sự thật về tai nạn lao động, bệnh nghề nghiệp; không thực hiện các yêu cầu, biện pháp bảo đảm </a:t>
            </a:r>
            <a:r>
              <a:rPr lang="en-US" sz="2000" b="1" kern="0" smtClean="0">
                <a:solidFill>
                  <a:srgbClr val="0000FF"/>
                </a:solidFill>
                <a:latin typeface="Arial" charset="0"/>
              </a:rPr>
              <a:t>ATVSLĐ </a:t>
            </a:r>
            <a:r>
              <a:rPr lang="en-US" sz="2000" b="1" kern="0">
                <a:solidFill>
                  <a:srgbClr val="0000FF"/>
                </a:solidFill>
                <a:latin typeface="Arial" charset="0"/>
              </a:rPr>
              <a:t>gây tổn hại hoặc có nguy cơ gây tổn hại đến người, tài sản, môi trường; buộc người lao động phải làm việc hoặc không được rời khỏi nơi làm việc khi có nguy cơ xảy ra tai nạn lao động đe dọa nghiêm trọng sức khỏe, tính mạng của họ hoặc buộc người lao động tiếp tục làm việc khi các nguy cơ đó chưa được khắc </a:t>
            </a:r>
            <a:r>
              <a:rPr lang="en-US" sz="2000" b="1" kern="0" smtClean="0">
                <a:solidFill>
                  <a:srgbClr val="0000FF"/>
                </a:solidFill>
                <a:latin typeface="Arial" charset="0"/>
              </a:rPr>
              <a:t>phục.</a:t>
            </a:r>
          </a:p>
          <a:p>
            <a:pPr indent="-457200" algn="just" eaLnBrk="1" hangingPunct="1">
              <a:lnSpc>
                <a:spcPct val="107000"/>
              </a:lnSpc>
              <a:spcBef>
                <a:spcPts val="700"/>
              </a:spcBef>
              <a:spcAft>
                <a:spcPts val="0"/>
              </a:spcAft>
              <a:buClr>
                <a:srgbClr val="FF0000"/>
              </a:buClr>
              <a:buFont typeface="+mj-lt"/>
              <a:buAutoNum type="arabicPeriod"/>
              <a:defRPr/>
            </a:pPr>
            <a:r>
              <a:rPr lang="en-US" sz="2000" b="1" kern="0" smtClean="0">
                <a:solidFill>
                  <a:srgbClr val="0000FF"/>
                </a:solidFill>
                <a:latin typeface="Arial" charset="0"/>
              </a:rPr>
              <a:t>Trốn </a:t>
            </a:r>
            <a:r>
              <a:rPr lang="en-US" sz="2000" b="1" kern="0">
                <a:solidFill>
                  <a:srgbClr val="0000FF"/>
                </a:solidFill>
                <a:latin typeface="Arial" charset="0"/>
              </a:rPr>
              <a:t>đóng, chậm đóng tiền bảo hiểm tai nạn lao động, bệnh nghề nghiệp; chiếm dụng tiền đóng, hưởng bảo hiểm tai nạn lao động, bệnh nghề nghiệp; gian lận, giả mạo hồ sơ trong việc thực hiện bảo hiểm tai nạn lao động, bệnh nghề nghiệp; không chi trả chế độ bảo hiểm tai nạn lao động, bệnh nghề nghiệp cho người lao động; quản lý, sử dụng Quỹ bảo hiểm tai nạn lao động, bệnh nghề nghiệp không đúng quy định của pháp luật; truy cập, khai thác trái pháp luật </a:t>
            </a:r>
            <a:r>
              <a:rPr lang="en-US" sz="2000" b="1" kern="0" smtClean="0">
                <a:solidFill>
                  <a:srgbClr val="0000FF"/>
                </a:solidFill>
                <a:latin typeface="Arial" charset="0"/>
              </a:rPr>
              <a:t>CSDL về </a:t>
            </a:r>
            <a:r>
              <a:rPr lang="en-US" sz="2000" b="1" kern="0">
                <a:solidFill>
                  <a:srgbClr val="0000FF"/>
                </a:solidFill>
                <a:latin typeface="Arial" charset="0"/>
              </a:rPr>
              <a:t>bảo hiểm tai nạn lao động, bệnh nghề nghiệp</a:t>
            </a:r>
            <a:r>
              <a:rPr lang="en-US"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690754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07000"/>
              </a:lnSpc>
              <a:spcBef>
                <a:spcPts val="600"/>
              </a:spcBef>
              <a:spcAft>
                <a:spcPts val="0"/>
              </a:spcAft>
              <a:defRPr/>
            </a:pPr>
            <a:r>
              <a:rPr lang="en-US" sz="2400" b="1" smtClean="0">
                <a:solidFill>
                  <a:srgbClr val="FF0000"/>
                </a:solidFill>
                <a:latin typeface="Arial" panose="020B0604020202020204" pitchFamily="34" charset="0"/>
                <a:cs typeface="Arial" panose="020B0604020202020204" pitchFamily="34" charset="0"/>
              </a:rPr>
              <a:t>Điều </a:t>
            </a:r>
            <a:r>
              <a:rPr lang="en-US" sz="2400" b="1">
                <a:solidFill>
                  <a:srgbClr val="FF0000"/>
                </a:solidFill>
                <a:latin typeface="Arial" panose="020B0604020202020204" pitchFamily="34" charset="0"/>
                <a:cs typeface="Arial" panose="020B0604020202020204" pitchFamily="34" charset="0"/>
              </a:rPr>
              <a:t>12. Các hành vi bị nghiêm cấm</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1000"/>
              </a:lnSpc>
              <a:spcBef>
                <a:spcPts val="600"/>
              </a:spcBef>
              <a:spcAft>
                <a:spcPts val="0"/>
              </a:spcAft>
              <a:buClr>
                <a:srgbClr val="FF0000"/>
              </a:buClr>
              <a:buFont typeface="+mj-lt"/>
              <a:buAutoNum type="arabicPeriod" startAt="3"/>
              <a:defRPr/>
            </a:pPr>
            <a:r>
              <a:rPr lang="en-US" sz="1850" b="1" kern="0" smtClean="0">
                <a:solidFill>
                  <a:srgbClr val="0000FF"/>
                </a:solidFill>
                <a:latin typeface="Arial" charset="0"/>
              </a:rPr>
              <a:t>Sử </a:t>
            </a:r>
            <a:r>
              <a:rPr lang="en-US" sz="1850" b="1" kern="0">
                <a:solidFill>
                  <a:srgbClr val="0000FF"/>
                </a:solidFill>
                <a:latin typeface="Arial" charset="0"/>
              </a:rPr>
              <a:t>dụng máy, thiết bị, vật tư có yêu cầu nghiêm ngặt về </a:t>
            </a:r>
            <a:r>
              <a:rPr lang="en-US" sz="1850" b="1" kern="0" smtClean="0">
                <a:solidFill>
                  <a:srgbClr val="0000FF"/>
                </a:solidFill>
                <a:latin typeface="Arial" charset="0"/>
              </a:rPr>
              <a:t>ATVSLĐ </a:t>
            </a:r>
            <a:r>
              <a:rPr lang="en-US" sz="1850" b="1" kern="0">
                <a:solidFill>
                  <a:srgbClr val="0000FF"/>
                </a:solidFill>
                <a:latin typeface="Arial" charset="0"/>
              </a:rPr>
              <a:t>không được kiểm định hoặc kết quả kiểm định không đạt yêu cầu hoặc không có nguồn gốc, xuất xứ rõ ràng, hết hạn sử dụng, không bảo đảm chất lượng, gây ô nhiễm môi </a:t>
            </a:r>
            <a:r>
              <a:rPr lang="en-US" sz="1850" b="1" kern="0" smtClean="0">
                <a:solidFill>
                  <a:srgbClr val="0000FF"/>
                </a:solidFill>
                <a:latin typeface="Arial" charset="0"/>
              </a:rPr>
              <a:t>trường.</a:t>
            </a:r>
          </a:p>
          <a:p>
            <a:pPr indent="-457200" algn="just" eaLnBrk="1" hangingPunct="1">
              <a:lnSpc>
                <a:spcPct val="101000"/>
              </a:lnSpc>
              <a:spcBef>
                <a:spcPts val="600"/>
              </a:spcBef>
              <a:spcAft>
                <a:spcPts val="0"/>
              </a:spcAft>
              <a:buClr>
                <a:srgbClr val="FF0000"/>
              </a:buClr>
              <a:buFont typeface="+mj-lt"/>
              <a:buAutoNum type="arabicPeriod" startAt="3"/>
              <a:defRPr/>
            </a:pPr>
            <a:r>
              <a:rPr lang="en-US" sz="1850" b="1" kern="0" smtClean="0">
                <a:solidFill>
                  <a:srgbClr val="0000FF"/>
                </a:solidFill>
                <a:latin typeface="Arial" charset="0"/>
              </a:rPr>
              <a:t>Gian </a:t>
            </a:r>
            <a:r>
              <a:rPr lang="en-US" sz="1850" b="1" kern="0">
                <a:solidFill>
                  <a:srgbClr val="0000FF"/>
                </a:solidFill>
                <a:latin typeface="Arial" charset="0"/>
              </a:rPr>
              <a:t>lận trong các hoạt động kiểm định, huấn luyện </a:t>
            </a:r>
            <a:r>
              <a:rPr lang="en-US" sz="1850" b="1" kern="0" smtClean="0">
                <a:solidFill>
                  <a:srgbClr val="0000FF"/>
                </a:solidFill>
                <a:latin typeface="Arial" charset="0"/>
              </a:rPr>
              <a:t>ATVSLĐ, </a:t>
            </a:r>
            <a:r>
              <a:rPr lang="en-US" sz="1850" b="1" kern="0">
                <a:solidFill>
                  <a:srgbClr val="0000FF"/>
                </a:solidFill>
                <a:latin typeface="Arial" charset="0"/>
              </a:rPr>
              <a:t>quan trắc môi trường lao động, giám định y khoa để xác định mức suy giảm khả năng lao động khi bị tai nạn lao động, bệnh nghề nghiệp; cản trở, gây khó khăn hoặc làm thiệt hại đến quyền, lợi ích hợp pháp, chính đáng về </a:t>
            </a:r>
            <a:r>
              <a:rPr lang="en-US" sz="1850" b="1" kern="0" smtClean="0">
                <a:solidFill>
                  <a:srgbClr val="0000FF"/>
                </a:solidFill>
                <a:latin typeface="Arial" charset="0"/>
              </a:rPr>
              <a:t>ATVSLĐ </a:t>
            </a:r>
            <a:r>
              <a:rPr lang="en-US" sz="1850" b="1" kern="0">
                <a:solidFill>
                  <a:srgbClr val="0000FF"/>
                </a:solidFill>
                <a:latin typeface="Arial" charset="0"/>
              </a:rPr>
              <a:t>của </a:t>
            </a:r>
            <a:r>
              <a:rPr lang="en-US" sz="1850" b="1" kern="0" smtClean="0">
                <a:solidFill>
                  <a:srgbClr val="0000FF"/>
                </a:solidFill>
                <a:latin typeface="Arial" charset="0"/>
              </a:rPr>
              <a:t>NLĐ, </a:t>
            </a:r>
            <a:r>
              <a:rPr lang="en-US" sz="1850" b="1" kern="0">
                <a:solidFill>
                  <a:srgbClr val="0000FF"/>
                </a:solidFill>
                <a:latin typeface="Arial" charset="0"/>
              </a:rPr>
              <a:t>người sử dụng lao </a:t>
            </a:r>
            <a:r>
              <a:rPr lang="en-US" sz="1850" b="1" kern="0" smtClean="0">
                <a:solidFill>
                  <a:srgbClr val="0000FF"/>
                </a:solidFill>
                <a:latin typeface="Arial" charset="0"/>
              </a:rPr>
              <a:t>động.</a:t>
            </a:r>
          </a:p>
          <a:p>
            <a:pPr indent="-457200" algn="just" eaLnBrk="1" hangingPunct="1">
              <a:lnSpc>
                <a:spcPct val="101000"/>
              </a:lnSpc>
              <a:spcBef>
                <a:spcPts val="600"/>
              </a:spcBef>
              <a:spcAft>
                <a:spcPts val="0"/>
              </a:spcAft>
              <a:buClr>
                <a:srgbClr val="FF0000"/>
              </a:buClr>
              <a:buFont typeface="+mj-lt"/>
              <a:buAutoNum type="arabicPeriod" startAt="3"/>
              <a:defRPr/>
            </a:pPr>
            <a:r>
              <a:rPr lang="en-US" sz="1850" b="1" kern="0" smtClean="0">
                <a:solidFill>
                  <a:srgbClr val="0000FF"/>
                </a:solidFill>
                <a:latin typeface="Arial" charset="0"/>
              </a:rPr>
              <a:t>Phân </a:t>
            </a:r>
            <a:r>
              <a:rPr lang="en-US" sz="1850" b="1" kern="0">
                <a:solidFill>
                  <a:srgbClr val="0000FF"/>
                </a:solidFill>
                <a:latin typeface="Arial" charset="0"/>
              </a:rPr>
              <a:t>biệt đối xử về giới trong bảo đảm </a:t>
            </a:r>
            <a:r>
              <a:rPr lang="en-US" sz="1850" b="1" kern="0" smtClean="0">
                <a:solidFill>
                  <a:srgbClr val="0000FF"/>
                </a:solidFill>
                <a:latin typeface="Arial" charset="0"/>
              </a:rPr>
              <a:t>ATVSLĐ; </a:t>
            </a:r>
            <a:r>
              <a:rPr lang="en-US" sz="1850" b="1" kern="0">
                <a:solidFill>
                  <a:srgbClr val="0000FF"/>
                </a:solidFill>
                <a:latin typeface="Arial" charset="0"/>
              </a:rPr>
              <a:t>phân biệt đối xử vì lý do </a:t>
            </a:r>
            <a:r>
              <a:rPr lang="en-US" sz="1850" b="1" kern="0" smtClean="0">
                <a:solidFill>
                  <a:srgbClr val="0000FF"/>
                </a:solidFill>
                <a:latin typeface="Arial" charset="0"/>
              </a:rPr>
              <a:t>NLĐ từ </a:t>
            </a:r>
            <a:r>
              <a:rPr lang="en-US" sz="1850" b="1" kern="0">
                <a:solidFill>
                  <a:srgbClr val="0000FF"/>
                </a:solidFill>
                <a:latin typeface="Arial" charset="0"/>
              </a:rPr>
              <a:t>chối làm công việc hoặc rời bỏ nơi làm việc khi thấy rõ có nguy cơ xảy ra tai nạn lao động đe dọa nghiêm trọng tính mạng hoặc sức khỏe của mình; phân biệt đối xử vì lý do đã thực hiện công việc, nhiệm vụ bảo đảm </a:t>
            </a:r>
            <a:r>
              <a:rPr lang="en-US" sz="1850" b="1" kern="0" smtClean="0">
                <a:solidFill>
                  <a:srgbClr val="0000FF"/>
                </a:solidFill>
                <a:latin typeface="Arial" charset="0"/>
              </a:rPr>
              <a:t>ATVSLĐ </a:t>
            </a:r>
            <a:r>
              <a:rPr lang="en-US" sz="1850" b="1" kern="0">
                <a:solidFill>
                  <a:srgbClr val="0000FF"/>
                </a:solidFill>
                <a:latin typeface="Arial" charset="0"/>
              </a:rPr>
              <a:t>tại cơ sở của người làm công tác </a:t>
            </a:r>
            <a:r>
              <a:rPr lang="en-US" sz="1850" b="1" kern="0" smtClean="0">
                <a:solidFill>
                  <a:srgbClr val="0000FF"/>
                </a:solidFill>
                <a:latin typeface="Arial" charset="0"/>
              </a:rPr>
              <a:t>ATVSLĐ, </a:t>
            </a:r>
            <a:r>
              <a:rPr lang="en-US" sz="1850" b="1" kern="0">
                <a:solidFill>
                  <a:srgbClr val="0000FF"/>
                </a:solidFill>
                <a:latin typeface="Arial" charset="0"/>
              </a:rPr>
              <a:t>an toàn, vệ sinh viên, người làm công tác y </a:t>
            </a:r>
            <a:r>
              <a:rPr lang="en-US" sz="1850" b="1" kern="0" smtClean="0">
                <a:solidFill>
                  <a:srgbClr val="0000FF"/>
                </a:solidFill>
                <a:latin typeface="Arial" charset="0"/>
              </a:rPr>
              <a:t>tế.</a:t>
            </a:r>
          </a:p>
          <a:p>
            <a:pPr indent="-457200" algn="just" eaLnBrk="1" hangingPunct="1">
              <a:lnSpc>
                <a:spcPct val="101000"/>
              </a:lnSpc>
              <a:spcBef>
                <a:spcPts val="600"/>
              </a:spcBef>
              <a:spcAft>
                <a:spcPts val="0"/>
              </a:spcAft>
              <a:buClr>
                <a:srgbClr val="FF0000"/>
              </a:buClr>
              <a:buFont typeface="+mj-lt"/>
              <a:buAutoNum type="arabicPeriod" startAt="3"/>
              <a:defRPr/>
            </a:pPr>
            <a:r>
              <a:rPr lang="en-US" sz="1850" b="1" kern="0" smtClean="0">
                <a:solidFill>
                  <a:srgbClr val="0000FF"/>
                </a:solidFill>
                <a:latin typeface="Arial" charset="0"/>
              </a:rPr>
              <a:t>Sử </a:t>
            </a:r>
            <a:r>
              <a:rPr lang="en-US" sz="1850" b="1" kern="0">
                <a:solidFill>
                  <a:srgbClr val="0000FF"/>
                </a:solidFill>
                <a:latin typeface="Arial" charset="0"/>
              </a:rPr>
              <a:t>dụng lao động hoặc làm công việc có yêu cầu nghiêm ngặt về </a:t>
            </a:r>
            <a:r>
              <a:rPr lang="en-US" sz="1850" b="1" kern="0" smtClean="0">
                <a:solidFill>
                  <a:srgbClr val="0000FF"/>
                </a:solidFill>
                <a:latin typeface="Arial" charset="0"/>
              </a:rPr>
              <a:t>ATVSLĐ </a:t>
            </a:r>
            <a:r>
              <a:rPr lang="en-US" sz="1850" b="1" kern="0">
                <a:solidFill>
                  <a:srgbClr val="0000FF"/>
                </a:solidFill>
                <a:latin typeface="Arial" charset="0"/>
              </a:rPr>
              <a:t>khi chưa được huấn luyện về </a:t>
            </a:r>
            <a:r>
              <a:rPr lang="en-US" sz="1850" b="1" kern="0" smtClean="0">
                <a:solidFill>
                  <a:srgbClr val="0000FF"/>
                </a:solidFill>
                <a:latin typeface="Arial" charset="0"/>
              </a:rPr>
              <a:t>ATVSLĐ.</a:t>
            </a:r>
          </a:p>
          <a:p>
            <a:pPr indent="-457200" algn="just" eaLnBrk="1" hangingPunct="1">
              <a:lnSpc>
                <a:spcPct val="101000"/>
              </a:lnSpc>
              <a:spcBef>
                <a:spcPts val="600"/>
              </a:spcBef>
              <a:spcAft>
                <a:spcPts val="0"/>
              </a:spcAft>
              <a:buClr>
                <a:srgbClr val="FF0000"/>
              </a:buClr>
              <a:buFont typeface="+mj-lt"/>
              <a:buAutoNum type="arabicPeriod" startAt="3"/>
              <a:defRPr/>
            </a:pPr>
            <a:r>
              <a:rPr lang="en-US" sz="1850" b="1" kern="0" smtClean="0">
                <a:solidFill>
                  <a:srgbClr val="0000FF"/>
                </a:solidFill>
                <a:latin typeface="Arial" charset="0"/>
              </a:rPr>
              <a:t>Trả </a:t>
            </a:r>
            <a:r>
              <a:rPr lang="en-US" sz="1850" b="1" kern="0">
                <a:solidFill>
                  <a:srgbClr val="0000FF"/>
                </a:solidFill>
                <a:latin typeface="Arial" charset="0"/>
              </a:rPr>
              <a:t>tiền thay cho việc bồi dưỡng bằng hiện vật</a:t>
            </a:r>
            <a:r>
              <a:rPr lang="en-US" sz="1850" b="1" kern="0" smtClean="0">
                <a:solidFill>
                  <a:srgbClr val="0000FF"/>
                </a:solidFill>
                <a:latin typeface="Arial" charset="0"/>
              </a:rPr>
              <a:t>.</a:t>
            </a:r>
            <a:endParaRPr lang="en-US" sz="1850" b="1" kern="0">
              <a:solidFill>
                <a:srgbClr val="0000FF"/>
              </a:solidFill>
              <a:latin typeface="Arial" charset="0"/>
            </a:endParaRPr>
          </a:p>
        </p:txBody>
      </p:sp>
    </p:spTree>
    <p:extLst>
      <p:ext uri="{BB962C8B-B14F-4D97-AF65-F5344CB8AC3E}">
        <p14:creationId xmlns:p14="http://schemas.microsoft.com/office/powerpoint/2010/main" val="37284662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video clip minh họa</a:t>
            </a: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 THẢO LUẬN</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8361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itchFamily="2" charset="2"/>
              <a:buChar char="q"/>
              <a:defRPr/>
            </a:pPr>
            <a:r>
              <a:rPr lang="en-US" sz="2300" b="1" kern="0" smtClean="0">
                <a:solidFill>
                  <a:srgbClr val="FF0066"/>
                </a:solidFill>
                <a:latin typeface="Arial" charset="0"/>
              </a:rPr>
              <a:t>Mục </a:t>
            </a:r>
            <a:r>
              <a:rPr lang="en-US" sz="2300" b="1" kern="0">
                <a:solidFill>
                  <a:srgbClr val="FF0066"/>
                </a:solidFill>
                <a:latin typeface="Arial" charset="0"/>
              </a:rPr>
              <a:t>1. </a:t>
            </a:r>
            <a:r>
              <a:rPr lang="en-US" sz="2300" b="1" kern="0">
                <a:solidFill>
                  <a:srgbClr val="0000FF"/>
                </a:solidFill>
                <a:latin typeface="Arial" charset="0"/>
              </a:rPr>
              <a:t>THÔNG TIN, TUYÊN TRUYỀN, GIÁO DỤC, HUẤN LUYỆN AN TOÀN, VỆ SINH LAO </a:t>
            </a:r>
            <a:r>
              <a:rPr lang="en-US" sz="2300" b="1" kern="0" smtClean="0">
                <a:solidFill>
                  <a:srgbClr val="0000FF"/>
                </a:solidFill>
                <a:latin typeface="Arial" charset="0"/>
              </a:rPr>
              <a:t>ĐỘNG</a:t>
            </a:r>
          </a:p>
          <a:p>
            <a:pPr indent="-457200" algn="just" eaLnBrk="1" hangingPunct="1">
              <a:lnSpc>
                <a:spcPct val="114000"/>
              </a:lnSpc>
              <a:spcBef>
                <a:spcPts val="1200"/>
              </a:spcBef>
              <a:spcAft>
                <a:spcPts val="0"/>
              </a:spcAft>
              <a:buClr>
                <a:srgbClr val="FF0000"/>
              </a:buClr>
              <a:buFont typeface="Wingdings" pitchFamily="2" charset="2"/>
              <a:buChar char="q"/>
              <a:defRPr/>
            </a:pPr>
            <a:r>
              <a:rPr lang="en-US" sz="2300" b="1" kern="0" smtClean="0">
                <a:solidFill>
                  <a:srgbClr val="FF0066"/>
                </a:solidFill>
                <a:latin typeface="Arial" charset="0"/>
              </a:rPr>
              <a:t>Mục </a:t>
            </a:r>
            <a:r>
              <a:rPr lang="en-US" sz="2300" b="1" kern="0">
                <a:solidFill>
                  <a:srgbClr val="FF0066"/>
                </a:solidFill>
                <a:latin typeface="Arial" charset="0"/>
              </a:rPr>
              <a:t>2. </a:t>
            </a:r>
            <a:r>
              <a:rPr lang="en-US" sz="2300" b="1" kern="0">
                <a:solidFill>
                  <a:srgbClr val="0000FF"/>
                </a:solidFill>
                <a:latin typeface="Arial" charset="0"/>
              </a:rPr>
              <a:t>NỘI QUY, QUY TRÌNH VÀ CÁC BIỆN PHÁP BẢO ĐẢM AN TOÀN, VỆ SINH LAO ĐỘNG TẠI NƠI LÀM </a:t>
            </a:r>
            <a:r>
              <a:rPr lang="en-US" sz="2300" b="1" kern="0" smtClean="0">
                <a:solidFill>
                  <a:srgbClr val="0000FF"/>
                </a:solidFill>
                <a:latin typeface="Arial" charset="0"/>
              </a:rPr>
              <a:t>VIỆC</a:t>
            </a:r>
          </a:p>
          <a:p>
            <a:pPr indent="-457200" algn="just" eaLnBrk="1" hangingPunct="1">
              <a:lnSpc>
                <a:spcPct val="114000"/>
              </a:lnSpc>
              <a:spcBef>
                <a:spcPts val="1200"/>
              </a:spcBef>
              <a:spcAft>
                <a:spcPts val="0"/>
              </a:spcAft>
              <a:buClr>
                <a:srgbClr val="FF0000"/>
              </a:buClr>
              <a:buFont typeface="Wingdings" pitchFamily="2" charset="2"/>
              <a:buChar char="q"/>
              <a:defRPr/>
            </a:pPr>
            <a:r>
              <a:rPr lang="en-US" sz="2300" b="1" kern="0" smtClean="0">
                <a:solidFill>
                  <a:srgbClr val="FF0066"/>
                </a:solidFill>
                <a:latin typeface="Arial" charset="0"/>
              </a:rPr>
              <a:t>Mục </a:t>
            </a:r>
            <a:r>
              <a:rPr lang="en-US" sz="2300" b="1" kern="0">
                <a:solidFill>
                  <a:srgbClr val="FF0066"/>
                </a:solidFill>
                <a:latin typeface="Arial" charset="0"/>
              </a:rPr>
              <a:t>3. </a:t>
            </a:r>
            <a:r>
              <a:rPr lang="en-US" sz="2300" b="1" kern="0">
                <a:solidFill>
                  <a:srgbClr val="0000FF"/>
                </a:solidFill>
                <a:latin typeface="Arial" charset="0"/>
              </a:rPr>
              <a:t>CHẾ ĐỘ BẢO HỘ LAO ĐỘNG, CHĂM SÓC SỨC KHỎE NGƯỜI LAO </a:t>
            </a:r>
            <a:r>
              <a:rPr lang="en-US" sz="2300" b="1" kern="0" smtClean="0">
                <a:solidFill>
                  <a:srgbClr val="0000FF"/>
                </a:solidFill>
                <a:latin typeface="Arial" charset="0"/>
              </a:rPr>
              <a:t>ĐỘNG</a:t>
            </a:r>
          </a:p>
          <a:p>
            <a:pPr indent="-457200" algn="just" eaLnBrk="1" hangingPunct="1">
              <a:lnSpc>
                <a:spcPct val="114000"/>
              </a:lnSpc>
              <a:spcBef>
                <a:spcPts val="1200"/>
              </a:spcBef>
              <a:spcAft>
                <a:spcPts val="0"/>
              </a:spcAft>
              <a:buClr>
                <a:srgbClr val="FF0000"/>
              </a:buClr>
              <a:buFont typeface="Wingdings" pitchFamily="2" charset="2"/>
              <a:buChar char="q"/>
              <a:defRPr/>
            </a:pPr>
            <a:r>
              <a:rPr lang="en-US" sz="2300" b="1" kern="0" smtClean="0">
                <a:solidFill>
                  <a:srgbClr val="FF0066"/>
                </a:solidFill>
                <a:latin typeface="Arial" charset="0"/>
              </a:rPr>
              <a:t>Mục </a:t>
            </a:r>
            <a:r>
              <a:rPr lang="en-US" sz="2300" b="1" kern="0">
                <a:solidFill>
                  <a:srgbClr val="FF0066"/>
                </a:solidFill>
                <a:latin typeface="Arial" charset="0"/>
              </a:rPr>
              <a:t>4. </a:t>
            </a:r>
            <a:r>
              <a:rPr lang="en-US" sz="2300" b="1" kern="0">
                <a:solidFill>
                  <a:srgbClr val="0000FF"/>
                </a:solidFill>
                <a:latin typeface="Arial" charset="0"/>
              </a:rPr>
              <a:t>QUẢN LÝ MÁY, THIẾT BỊ, VẬT TƯ, CHẤT CÓ YÊU CẦU NGHIÊM NGẶT VỀ AN TOÀN, VỆ SINH LAO </a:t>
            </a:r>
            <a:r>
              <a:rPr lang="en-US" sz="2300" b="1" kern="0" smtClean="0">
                <a:solidFill>
                  <a:srgbClr val="0000FF"/>
                </a:solidFill>
                <a:latin typeface="Arial" charset="0"/>
              </a:rPr>
              <a:t>ĐỘNG</a:t>
            </a:r>
            <a:endParaRPr lang="pt-BR" sz="2300" b="1" kern="0">
              <a:solidFill>
                <a:srgbClr val="0000FF"/>
              </a:solidFill>
              <a:latin typeface="Arial" charset="0"/>
            </a:endParaRPr>
          </a:p>
        </p:txBody>
      </p:sp>
      <p:sp>
        <p:nvSpPr>
          <p:cNvPr id="5" name="Title 1"/>
          <p:cNvSpPr>
            <a:spLocks noGrp="1"/>
          </p:cNvSpPr>
          <p:nvPr>
            <p:ph type="title"/>
          </p:nvPr>
        </p:nvSpPr>
        <p:spPr>
          <a:xfrm>
            <a:off x="231775" y="152400"/>
            <a:ext cx="8680450" cy="838200"/>
          </a:xfrm>
        </p:spPr>
        <p:txBody>
          <a:bodyPr anchor="ctr"/>
          <a:lstStyle/>
          <a:p>
            <a:pPr indent="-457200" algn="ctr" eaLnBrk="1" hangingPunct="1">
              <a:lnSpc>
                <a:spcPct val="108000"/>
              </a:lnSpc>
              <a:spcBef>
                <a:spcPts val="700"/>
              </a:spcBef>
              <a:spcAft>
                <a:spcPts val="0"/>
              </a:spcAft>
              <a:defRPr/>
            </a:pPr>
            <a:r>
              <a:rPr lang="en-US" sz="2200" b="1">
                <a:solidFill>
                  <a:srgbClr val="FF0000"/>
                </a:solidFill>
                <a:latin typeface="Arial" panose="020B0604020202020204" pitchFamily="34" charset="0"/>
                <a:cs typeface="Arial" panose="020B0604020202020204" pitchFamily="34" charset="0"/>
              </a:rPr>
              <a:t>CHƯƠNG </a:t>
            </a:r>
            <a:r>
              <a:rPr lang="en-US" sz="2200" b="1" smtClean="0">
                <a:solidFill>
                  <a:srgbClr val="FF0000"/>
                </a:solidFill>
                <a:latin typeface="Arial" panose="020B0604020202020204" pitchFamily="34" charset="0"/>
                <a:cs typeface="Arial" panose="020B0604020202020204" pitchFamily="34" charset="0"/>
              </a:rPr>
              <a:t>II</a:t>
            </a:r>
            <a:r>
              <a:rPr lang="en-US" sz="2200" b="1">
                <a:solidFill>
                  <a:srgbClr val="FF0000"/>
                </a:solidFill>
                <a:latin typeface="Arial" panose="020B0604020202020204" pitchFamily="34" charset="0"/>
                <a:cs typeface="Arial" panose="020B0604020202020204" pitchFamily="34" charset="0"/>
              </a:rPr>
              <a:t>. CÁC BIỆN PHÁP PHÒNG, CHỐNG CÁC YẾU TỐ NGUY HIỂM, YẾU TỐ CÓ HẠI CHO NGƯỜI LAO ĐỘNG</a:t>
            </a:r>
          </a:p>
        </p:txBody>
      </p:sp>
    </p:spTree>
    <p:extLst>
      <p:ext uri="{BB962C8B-B14F-4D97-AF65-F5344CB8AC3E}">
        <p14:creationId xmlns:p14="http://schemas.microsoft.com/office/powerpoint/2010/main" val="42524496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Wingdings" pitchFamily="2" charset="2"/>
              <a:buChar char="v"/>
              <a:defRPr/>
            </a:pPr>
            <a:r>
              <a:rPr lang="en-US" sz="2050" b="1" kern="0" smtClean="0">
                <a:solidFill>
                  <a:srgbClr val="FF0066"/>
                </a:solidFill>
                <a:latin typeface="Arial" charset="0"/>
              </a:rPr>
              <a:t>Điều </a:t>
            </a:r>
            <a:r>
              <a:rPr lang="en-US" sz="2050" b="1" kern="0">
                <a:solidFill>
                  <a:srgbClr val="FF0066"/>
                </a:solidFill>
                <a:latin typeface="Arial" charset="0"/>
              </a:rPr>
              <a:t>13. Thông tin, tuyên truyền, giáo dục về </a:t>
            </a:r>
            <a:r>
              <a:rPr lang="en-US" sz="2050" b="1" kern="0" smtClean="0">
                <a:solidFill>
                  <a:srgbClr val="FF0066"/>
                </a:solidFill>
                <a:latin typeface="Arial" charset="0"/>
              </a:rPr>
              <a:t>ATVSLĐ</a:t>
            </a:r>
          </a:p>
          <a:p>
            <a:pPr indent="-457200" algn="just" eaLnBrk="1" hangingPunct="1">
              <a:lnSpc>
                <a:spcPct val="108000"/>
              </a:lnSpc>
              <a:spcBef>
                <a:spcPts val="800"/>
              </a:spcBef>
              <a:spcAft>
                <a:spcPts val="0"/>
              </a:spcAft>
              <a:buClr>
                <a:srgbClr val="FF0000"/>
              </a:buClr>
              <a:buFont typeface="+mj-lt"/>
              <a:buAutoNum type="arabicPeriod"/>
              <a:defRPr/>
            </a:pPr>
            <a:r>
              <a:rPr lang="en-US" sz="2050" b="1" kern="0" smtClean="0">
                <a:solidFill>
                  <a:srgbClr val="0000FF"/>
                </a:solidFill>
                <a:latin typeface="Arial" charset="0"/>
              </a:rPr>
              <a:t>Người </a:t>
            </a:r>
            <a:r>
              <a:rPr lang="en-US" sz="2050" b="1" kern="0">
                <a:solidFill>
                  <a:srgbClr val="0000FF"/>
                </a:solidFill>
                <a:latin typeface="Arial" charset="0"/>
              </a:rPr>
              <a:t>sử dụng lao động phải thông tin, tuyên truyền, giáo dục về </a:t>
            </a:r>
            <a:r>
              <a:rPr lang="en-US" sz="2050" b="1" kern="0" smtClean="0">
                <a:solidFill>
                  <a:srgbClr val="0000FF"/>
                </a:solidFill>
                <a:latin typeface="Arial" charset="0"/>
              </a:rPr>
              <a:t>ATVSLĐ, </a:t>
            </a:r>
            <a:r>
              <a:rPr lang="en-US" sz="2050" b="1" kern="0">
                <a:solidFill>
                  <a:srgbClr val="0000FF"/>
                </a:solidFill>
                <a:latin typeface="Arial" charset="0"/>
              </a:rPr>
              <a:t>các yếu tố nguy hiểm, yếu tố có hại và các biện pháp bảo đảm </a:t>
            </a:r>
            <a:r>
              <a:rPr lang="en-US" sz="2050" b="1" kern="0" smtClean="0">
                <a:solidFill>
                  <a:srgbClr val="0000FF"/>
                </a:solidFill>
                <a:latin typeface="Arial" charset="0"/>
              </a:rPr>
              <a:t>ATVSLĐ </a:t>
            </a:r>
            <a:r>
              <a:rPr lang="en-US" sz="2050" b="1" kern="0">
                <a:solidFill>
                  <a:srgbClr val="0000FF"/>
                </a:solidFill>
                <a:latin typeface="Arial" charset="0"/>
              </a:rPr>
              <a:t>tại nơi làm việc cho người lao động; hướng dẫn quy định về </a:t>
            </a:r>
            <a:r>
              <a:rPr lang="en-US" sz="2050" b="1" kern="0" smtClean="0">
                <a:solidFill>
                  <a:srgbClr val="0000FF"/>
                </a:solidFill>
                <a:latin typeface="Arial" charset="0"/>
              </a:rPr>
              <a:t>ATVSLĐ </a:t>
            </a:r>
            <a:r>
              <a:rPr lang="en-US" sz="2050" b="1" kern="0">
                <a:solidFill>
                  <a:srgbClr val="0000FF"/>
                </a:solidFill>
                <a:latin typeface="Arial" charset="0"/>
              </a:rPr>
              <a:t>cho người đến thăm, làm việc tại cơ sở của </a:t>
            </a:r>
            <a:r>
              <a:rPr lang="en-US" sz="2050" b="1" kern="0" smtClean="0">
                <a:solidFill>
                  <a:srgbClr val="0000FF"/>
                </a:solidFill>
                <a:latin typeface="Arial" charset="0"/>
              </a:rPr>
              <a:t>mình.</a:t>
            </a:r>
          </a:p>
          <a:p>
            <a:pPr indent="-457200" algn="just" eaLnBrk="1" hangingPunct="1">
              <a:lnSpc>
                <a:spcPct val="108000"/>
              </a:lnSpc>
              <a:spcBef>
                <a:spcPts val="800"/>
              </a:spcBef>
              <a:spcAft>
                <a:spcPts val="0"/>
              </a:spcAft>
              <a:buClr>
                <a:srgbClr val="FF0000"/>
              </a:buClr>
              <a:buFont typeface="+mj-lt"/>
              <a:buAutoNum type="arabicPeriod" startAt="3"/>
              <a:defRPr/>
            </a:pPr>
            <a:r>
              <a:rPr lang="en-US" sz="2050" b="1" kern="0" smtClean="0">
                <a:solidFill>
                  <a:srgbClr val="0000FF"/>
                </a:solidFill>
                <a:latin typeface="Arial" charset="0"/>
              </a:rPr>
              <a:t>Cơ </a:t>
            </a:r>
            <a:r>
              <a:rPr lang="en-US" sz="2050" b="1" kern="0">
                <a:solidFill>
                  <a:srgbClr val="0000FF"/>
                </a:solidFill>
                <a:latin typeface="Arial" charset="0"/>
              </a:rPr>
              <a:t>quan, tổ chức, hộ gia đình có nhiệm vụ tổ chức thực hiện việc tuyên truyền, phổ biến kiến thức và kỹ năng về </a:t>
            </a:r>
            <a:r>
              <a:rPr lang="en-US" sz="2050" b="1" kern="0" smtClean="0">
                <a:solidFill>
                  <a:srgbClr val="0000FF"/>
                </a:solidFill>
                <a:latin typeface="Arial" charset="0"/>
              </a:rPr>
              <a:t>ATVSLĐ </a:t>
            </a:r>
            <a:r>
              <a:rPr lang="en-US" sz="2050" b="1" kern="0">
                <a:solidFill>
                  <a:srgbClr val="0000FF"/>
                </a:solidFill>
                <a:latin typeface="Arial" charset="0"/>
              </a:rPr>
              <a:t>cho người lao động của mình; tuyên truyền, vận động xóa bỏ hủ tục, thói quen mất vệ sinh, gây hại, nguy hiểm cho sức khỏe bản thân và cộng đồng trong quá trình lao </a:t>
            </a:r>
            <a:r>
              <a:rPr lang="en-US" sz="2050" b="1" kern="0" smtClean="0">
                <a:solidFill>
                  <a:srgbClr val="0000FF"/>
                </a:solidFill>
                <a:latin typeface="Arial" charset="0"/>
              </a:rPr>
              <a:t>động.</a:t>
            </a:r>
          </a:p>
          <a:p>
            <a:pPr indent="0" algn="just" eaLnBrk="1" hangingPunct="1">
              <a:lnSpc>
                <a:spcPct val="108000"/>
              </a:lnSpc>
              <a:spcBef>
                <a:spcPts val="800"/>
              </a:spcBef>
              <a:spcAft>
                <a:spcPts val="0"/>
              </a:spcAft>
              <a:buClr>
                <a:srgbClr val="FF0000"/>
              </a:buClr>
              <a:buNone/>
              <a:defRPr/>
            </a:pPr>
            <a:r>
              <a:rPr lang="en-US" sz="2050" b="1" kern="0" smtClean="0">
                <a:solidFill>
                  <a:srgbClr val="0000FF"/>
                </a:solidFill>
                <a:latin typeface="Arial" charset="0"/>
              </a:rPr>
              <a:t>Căn </a:t>
            </a:r>
            <a:r>
              <a:rPr lang="en-US" sz="2050" b="1" kern="0">
                <a:solidFill>
                  <a:srgbClr val="0000FF"/>
                </a:solidFill>
                <a:latin typeface="Arial" charset="0"/>
              </a:rPr>
              <a:t>cứ vào điều kiện cụ thể của địa phương, hằng năm, Ủy ban nhân dân các cấp có trách nhiệm chỉ đạo, tổ chức thực hiện thông tin, tuyên truyền, giáo dục về </a:t>
            </a:r>
            <a:r>
              <a:rPr lang="en-US" sz="2050" b="1" kern="0" smtClean="0">
                <a:solidFill>
                  <a:srgbClr val="0000FF"/>
                </a:solidFill>
                <a:latin typeface="Arial" charset="0"/>
              </a:rPr>
              <a:t>ATVSLĐ </a:t>
            </a:r>
            <a:r>
              <a:rPr lang="en-US" sz="2050" b="1" kern="0">
                <a:solidFill>
                  <a:srgbClr val="0000FF"/>
                </a:solidFill>
                <a:latin typeface="Arial" charset="0"/>
              </a:rPr>
              <a:t>cho người lao động làm việc không theo hợp đồng lao động tại địa phương</a:t>
            </a:r>
            <a:r>
              <a:rPr lang="en-US" sz="2050" b="1" kern="0" smtClean="0">
                <a:solidFill>
                  <a:srgbClr val="0000FF"/>
                </a:solidFill>
                <a:latin typeface="Arial" charset="0"/>
              </a:rPr>
              <a:t>.</a:t>
            </a:r>
            <a:endParaRPr lang="pt-BR" sz="205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algn="ct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1. THÔNG TIN, TUYÊN TRUYỀN, GIÁO DỤC, HUẤN LUYỆN AN TOÀN, VỆ SINH LAO ĐỘNG</a:t>
            </a:r>
          </a:p>
        </p:txBody>
      </p:sp>
    </p:spTree>
    <p:extLst>
      <p:ext uri="{BB962C8B-B14F-4D97-AF65-F5344CB8AC3E}">
        <p14:creationId xmlns:p14="http://schemas.microsoft.com/office/powerpoint/2010/main" val="26663768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itchFamily="2" charset="2"/>
              <a:buChar char="v"/>
              <a:defRPr/>
            </a:pPr>
            <a:r>
              <a:rPr lang="en-US" sz="2200" b="1" kern="0" smtClean="0">
                <a:solidFill>
                  <a:srgbClr val="FF0066"/>
                </a:solidFill>
                <a:latin typeface="Arial" charset="0"/>
              </a:rPr>
              <a:t>Điều </a:t>
            </a:r>
            <a:r>
              <a:rPr lang="en-US" sz="2200" b="1" kern="0">
                <a:solidFill>
                  <a:srgbClr val="FF0066"/>
                </a:solidFill>
                <a:latin typeface="Arial" charset="0"/>
              </a:rPr>
              <a:t>14. Huấn luyện an toàn, vệ sinh lao động</a:t>
            </a:r>
          </a:p>
          <a:p>
            <a:pPr indent="-457200" algn="just" eaLnBrk="1" hangingPunct="1">
              <a:lnSpc>
                <a:spcPct val="114000"/>
              </a:lnSpc>
              <a:spcBef>
                <a:spcPts val="1200"/>
              </a:spcBef>
              <a:spcAft>
                <a:spcPts val="0"/>
              </a:spcAft>
              <a:buClr>
                <a:srgbClr val="FF0000"/>
              </a:buClr>
              <a:buFont typeface="+mj-lt"/>
              <a:buAutoNum type="arabicPeriod" startAt="6"/>
              <a:defRPr/>
            </a:pPr>
            <a:r>
              <a:rPr lang="en-US" sz="2200" b="1" kern="0" smtClean="0">
                <a:solidFill>
                  <a:srgbClr val="0000FF"/>
                </a:solidFill>
                <a:latin typeface="Arial" charset="0"/>
              </a:rPr>
              <a:t>Bộ </a:t>
            </a:r>
            <a:r>
              <a:rPr lang="en-US" sz="2200" b="1" kern="0">
                <a:solidFill>
                  <a:srgbClr val="0000FF"/>
                </a:solidFill>
                <a:latin typeface="Arial" charset="0"/>
              </a:rPr>
              <a:t>trưởng Bộ Lao động - Thương binh và Xã hội ban hành Danh mục công việc có yêu cầu nghiêm ngặt về an toàn, vệ sinh lao động sau khi có ý kiến của các bộ quản lý ngành, lĩnh vực có liên </a:t>
            </a:r>
            <a:r>
              <a:rPr lang="en-US" sz="2200" b="1" kern="0" smtClean="0">
                <a:solidFill>
                  <a:srgbClr val="0000FF"/>
                </a:solidFill>
                <a:latin typeface="Arial" charset="0"/>
              </a:rPr>
              <a:t>quan.</a:t>
            </a:r>
          </a:p>
          <a:p>
            <a:pPr indent="-457200" algn="just" eaLnBrk="1" hangingPunct="1">
              <a:lnSpc>
                <a:spcPct val="114000"/>
              </a:lnSpc>
              <a:spcBef>
                <a:spcPts val="1200"/>
              </a:spcBef>
              <a:spcAft>
                <a:spcPts val="0"/>
              </a:spcAft>
              <a:buClr>
                <a:srgbClr val="FF0000"/>
              </a:buClr>
              <a:buFont typeface="+mj-lt"/>
              <a:buAutoNum type="arabicPeriod" startAt="8"/>
              <a:defRPr/>
            </a:pPr>
            <a:r>
              <a:rPr lang="en-US" sz="2200" b="1" kern="0" smtClean="0">
                <a:solidFill>
                  <a:srgbClr val="0000FF"/>
                </a:solidFill>
                <a:latin typeface="Arial" charset="0"/>
              </a:rPr>
              <a:t>Chính </a:t>
            </a:r>
            <a:r>
              <a:rPr lang="en-US" sz="2200" b="1" kern="0">
                <a:solidFill>
                  <a:srgbClr val="0000FF"/>
                </a:solidFill>
                <a:latin typeface="Arial" charset="0"/>
              </a:rPr>
              <a:t>phủ quy định chi tiết về cơ quan có thẩm quyền cấp, điều kiện về cơ sở vật chất, kỹ thuật, tiêu chuẩn về người huấn luyện an toàn, vệ sinh lao động, trình tự, thủ tục, hồ sơ cấp mới, cấp lại, gia hạn, thu hồi Giấy chứng nhận đủ điều kiện hoạt động của tổ chức huấn luyện an toàn, vệ sinh lao động quy định tại khoản 7 Điều này; việc huấn luyện, tự huấn luyện về an toàn, vệ sinh lao động</a:t>
            </a:r>
            <a:r>
              <a:rPr lang="en-US" sz="2200" b="1" kern="0" smtClean="0">
                <a:solidFill>
                  <a:srgbClr val="0000FF"/>
                </a:solidFill>
                <a:latin typeface="Arial" charset="0"/>
              </a:rPr>
              <a:t>.</a:t>
            </a:r>
            <a:endParaRPr lang="pt-BR" sz="22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algn="ct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1. THÔNG TIN, TUYÊN TRUYỀN, GIÁO DỤC, HUẤN LUYỆN AN TOÀN, VỆ SINH LAO ĐỘNG</a:t>
            </a:r>
          </a:p>
        </p:txBody>
      </p:sp>
    </p:spTree>
    <p:extLst>
      <p:ext uri="{BB962C8B-B14F-4D97-AF65-F5344CB8AC3E}">
        <p14:creationId xmlns:p14="http://schemas.microsoft.com/office/powerpoint/2010/main" val="20762893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050" b="1" kern="0" smtClean="0">
                <a:solidFill>
                  <a:srgbClr val="FF0066"/>
                </a:solidFill>
                <a:latin typeface="Arial" charset="0"/>
              </a:rPr>
              <a:t>Điều </a:t>
            </a:r>
            <a:r>
              <a:rPr lang="en-US" sz="2050" b="1" kern="0">
                <a:solidFill>
                  <a:srgbClr val="FF0066"/>
                </a:solidFill>
                <a:latin typeface="Arial" charset="0"/>
              </a:rPr>
              <a:t>15. Nội quy, quy trình bảo đảm an toàn, vệ sinh lao động</a:t>
            </a:r>
          </a:p>
          <a:p>
            <a:pPr indent="0" algn="just" eaLnBrk="1" hangingPunct="1">
              <a:lnSpc>
                <a:spcPct val="110000"/>
              </a:lnSpc>
              <a:spcBef>
                <a:spcPts val="1200"/>
              </a:spcBef>
              <a:spcAft>
                <a:spcPts val="0"/>
              </a:spcAft>
              <a:buClr>
                <a:srgbClr val="FF0000"/>
              </a:buClr>
              <a:buNone/>
              <a:defRPr/>
            </a:pPr>
            <a:r>
              <a:rPr lang="en-US" sz="2050" b="1" kern="0" smtClean="0">
                <a:solidFill>
                  <a:srgbClr val="0000FF"/>
                </a:solidFill>
                <a:latin typeface="Arial" charset="0"/>
              </a:rPr>
              <a:t>Người </a:t>
            </a:r>
            <a:r>
              <a:rPr lang="en-US" sz="2050" b="1" kern="0">
                <a:solidFill>
                  <a:srgbClr val="0000FF"/>
                </a:solidFill>
                <a:latin typeface="Arial" charset="0"/>
              </a:rPr>
              <a:t>sử dụng lao động căn cứ pháp luật, tiêu chuẩn, quy chuẩn kỹ thuật quốc gia, quy chuẩn kỹ thuật địa phương về an toàn, vệ sinh lao động và điều kiện hoạt động sản xuất, kinh doanh, lao động để xây dựng, ban hành và tổ chức thực hiện nội quy, quy trình bảo đảm an toàn, vệ sinh lao </a:t>
            </a:r>
            <a:r>
              <a:rPr lang="en-US" sz="205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50" b="1" kern="0" smtClean="0">
                <a:solidFill>
                  <a:srgbClr val="FF0066"/>
                </a:solidFill>
                <a:latin typeface="Arial" charset="0"/>
              </a:rPr>
              <a:t>Điều </a:t>
            </a:r>
            <a:r>
              <a:rPr lang="en-US" sz="2050" b="1" kern="0">
                <a:solidFill>
                  <a:srgbClr val="FF0066"/>
                </a:solidFill>
                <a:latin typeface="Arial" charset="0"/>
              </a:rPr>
              <a:t>16. Trách nhiệm của người sử dụng lao động trong việc bảo đảm an toàn, vệ sinh lao động tại nơi làm </a:t>
            </a:r>
            <a:r>
              <a:rPr lang="en-US" sz="2050" b="1" kern="0" smtClean="0">
                <a:solidFill>
                  <a:srgbClr val="FF0066"/>
                </a:solidFill>
                <a:latin typeface="Arial" charset="0"/>
              </a:rPr>
              <a:t>việc</a:t>
            </a:r>
          </a:p>
          <a:p>
            <a:pPr indent="-457200" algn="just" eaLnBrk="1" hangingPunct="1">
              <a:lnSpc>
                <a:spcPct val="110000"/>
              </a:lnSpc>
              <a:spcBef>
                <a:spcPts val="1200"/>
              </a:spcBef>
              <a:spcAft>
                <a:spcPts val="0"/>
              </a:spcAft>
              <a:buClr>
                <a:srgbClr val="FF0000"/>
              </a:buClr>
              <a:buFont typeface="+mj-lt"/>
              <a:buAutoNum type="arabicPeriod"/>
              <a:defRPr/>
            </a:pPr>
            <a:r>
              <a:rPr lang="en-US" sz="2050" b="1" kern="0" smtClean="0">
                <a:solidFill>
                  <a:srgbClr val="009900"/>
                </a:solidFill>
                <a:latin typeface="Arial" charset="0"/>
              </a:rPr>
              <a:t>Bảo </a:t>
            </a:r>
            <a:r>
              <a:rPr lang="en-US" sz="2050" b="1" kern="0">
                <a:solidFill>
                  <a:srgbClr val="009900"/>
                </a:solidFill>
                <a:latin typeface="Arial" charset="0"/>
              </a:rPr>
              <a:t>đảm nơi làm việc phải đạt yêu cầu về không gian, độ thoáng, bụi, hơi, khí độc, phóng xạ, điện từ trường, nóng, ẩm, ồn, rung, các yếu tố nguy hiểm, yếu tố có hại khác </a:t>
            </a:r>
            <a:r>
              <a:rPr lang="en-US" sz="2050" b="1" kern="0">
                <a:solidFill>
                  <a:srgbClr val="0000FF"/>
                </a:solidFill>
                <a:latin typeface="Arial" charset="0"/>
              </a:rPr>
              <a:t>được quy định tại các quy chuẩn kỹ thuật liên quan và định kỳ kiểm tra, đo lường các yếu tố đó; bảo đảm có đủ buồng tắm, buồng vệ sinh phù hợp tại nơi làm việc theo quy định của Bộ trưởng Bộ Y tế</a:t>
            </a:r>
            <a:r>
              <a:rPr lang="en-US" sz="2050" b="1" kern="0" smtClean="0">
                <a:solidFill>
                  <a:srgbClr val="0000FF"/>
                </a:solidFill>
                <a:latin typeface="Arial" charset="0"/>
              </a:rPr>
              <a:t>.</a:t>
            </a:r>
            <a:endParaRPr lang="pt-BR" sz="205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2. NỘI QUY, QUY TRÌNH VÀ CÁC BIỆN PHÁP BẢO ĐẢM AN TOÀN, VỆ SINH LAO ĐỘNG TẠI NƠI LÀM VIỆC</a:t>
            </a:r>
          </a:p>
        </p:txBody>
      </p:sp>
    </p:spTree>
    <p:extLst>
      <p:ext uri="{BB962C8B-B14F-4D97-AF65-F5344CB8AC3E}">
        <p14:creationId xmlns:p14="http://schemas.microsoft.com/office/powerpoint/2010/main" val="2963376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100" b="1" kern="0" smtClean="0">
                <a:solidFill>
                  <a:srgbClr val="FF0066"/>
                </a:solidFill>
                <a:latin typeface="Arial" charset="0"/>
              </a:rPr>
              <a:t>Điều </a:t>
            </a:r>
            <a:r>
              <a:rPr lang="en-US" sz="2100" b="1" kern="0">
                <a:solidFill>
                  <a:srgbClr val="FF0066"/>
                </a:solidFill>
                <a:latin typeface="Arial" charset="0"/>
              </a:rPr>
              <a:t>16. Trách nhiệm của người sử dụng lao động trong việc bảo đảm an toàn, vệ sinh lao động tại nơi làm </a:t>
            </a:r>
            <a:r>
              <a:rPr lang="en-US" sz="2100" b="1" kern="0" smtClean="0">
                <a:solidFill>
                  <a:srgbClr val="FF0066"/>
                </a:solidFill>
                <a:latin typeface="Arial" charset="0"/>
              </a:rPr>
              <a:t>việc</a:t>
            </a:r>
          </a:p>
          <a:p>
            <a:pPr indent="-457200" algn="just" eaLnBrk="1" hangingPunct="1">
              <a:lnSpc>
                <a:spcPct val="110000"/>
              </a:lnSpc>
              <a:spcBef>
                <a:spcPts val="1200"/>
              </a:spcBef>
              <a:spcAft>
                <a:spcPts val="0"/>
              </a:spcAft>
              <a:buClr>
                <a:srgbClr val="FF0000"/>
              </a:buClr>
              <a:buFont typeface="+mj-lt"/>
              <a:buAutoNum type="arabicPeriod" startAt="4"/>
              <a:defRPr/>
            </a:pPr>
            <a:r>
              <a:rPr lang="en-US" sz="2100" b="1" kern="0" smtClean="0">
                <a:solidFill>
                  <a:srgbClr val="0000FF"/>
                </a:solidFill>
                <a:latin typeface="Arial" charset="0"/>
              </a:rPr>
              <a:t>Hằng </a:t>
            </a:r>
            <a:r>
              <a:rPr lang="en-US" sz="2100" b="1" kern="0">
                <a:solidFill>
                  <a:srgbClr val="0000FF"/>
                </a:solidFill>
                <a:latin typeface="Arial" charset="0"/>
              </a:rPr>
              <a:t>năm hoặc khi cần thiết, tổ chức kiểm tra, đánh giá các yếu tố nguy hiểm, yếu tố có hại tại nơi làm việc để tiến hành các biện pháp về công nghệ, kỹ thuật nhằm loại trừ, giảm thiểu yếu tố nguy hiểm, yếu tố có hại tại nơi làm việc, cải thiện điều kiện lao động, chăm sóc sức khỏe cho người lao </a:t>
            </a:r>
            <a:r>
              <a:rPr lang="en-US" sz="21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rabicPeriod" startAt="4"/>
              <a:defRPr/>
            </a:pPr>
            <a:r>
              <a:rPr lang="en-US" sz="2100" b="1" kern="0" smtClean="0">
                <a:solidFill>
                  <a:srgbClr val="0000FF"/>
                </a:solidFill>
                <a:latin typeface="Arial" charset="0"/>
              </a:rPr>
              <a:t>Định </a:t>
            </a:r>
            <a:r>
              <a:rPr lang="en-US" sz="2100" b="1" kern="0">
                <a:solidFill>
                  <a:srgbClr val="0000FF"/>
                </a:solidFill>
                <a:latin typeface="Arial" charset="0"/>
              </a:rPr>
              <a:t>kỳ kiểm tra, bảo dưỡng máy, thiết bị, vật tư, chất, nhà xưởng, kho </a:t>
            </a:r>
            <a:r>
              <a:rPr lang="en-US" sz="2100" b="1" kern="0" smtClean="0">
                <a:solidFill>
                  <a:srgbClr val="0000FF"/>
                </a:solidFill>
                <a:latin typeface="Arial" charset="0"/>
              </a:rPr>
              <a:t>tàng.</a:t>
            </a:r>
          </a:p>
          <a:p>
            <a:pPr indent="-457200" algn="just" eaLnBrk="1" hangingPunct="1">
              <a:lnSpc>
                <a:spcPct val="110000"/>
              </a:lnSpc>
              <a:spcBef>
                <a:spcPts val="1200"/>
              </a:spcBef>
              <a:spcAft>
                <a:spcPts val="0"/>
              </a:spcAft>
              <a:buClr>
                <a:srgbClr val="FF0000"/>
              </a:buClr>
              <a:buFont typeface="+mj-lt"/>
              <a:buAutoNum type="arabicPeriod" startAt="4"/>
              <a:defRPr/>
            </a:pPr>
            <a:r>
              <a:rPr lang="en-US" sz="2100" b="1" kern="0" smtClean="0">
                <a:solidFill>
                  <a:srgbClr val="0000FF"/>
                </a:solidFill>
                <a:latin typeface="Arial" charset="0"/>
              </a:rPr>
              <a:t>Phải </a:t>
            </a:r>
            <a:r>
              <a:rPr lang="en-US" sz="2100" b="1" kern="0">
                <a:solidFill>
                  <a:srgbClr val="0000FF"/>
                </a:solidFill>
                <a:latin typeface="Arial" charset="0"/>
              </a:rPr>
              <a:t>có biển cảnh báo, bảng chỉ dẫn bằng tiếng Việt và ngôn ngữ phổ biến của người lao động về an toàn, vệ sinh lao động đối với máy, thiết bị, vật tư và chất có yêu cầu nghiêm ngặt về an toàn, vệ sinh lao động tại nơi làm việc, nơi lưu giữ, bảo quản, sử dụng và đặt ở vị trí dễ đọc, dễ </a:t>
            </a:r>
            <a:r>
              <a:rPr lang="en-US" sz="2100" b="1" kern="0" smtClean="0">
                <a:solidFill>
                  <a:srgbClr val="0000FF"/>
                </a:solidFill>
                <a:latin typeface="Arial" charset="0"/>
              </a:rPr>
              <a:t>thấy.</a:t>
            </a:r>
            <a:endParaRPr lang="pt-BR" sz="21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2. NỘI QUY, QUY TRÌNH VÀ CÁC BIỆN PHÁP BẢO ĐẢM AN TOÀN, VỆ SINH LAO ĐỘNG TẠI NƠI LÀM VIỆC</a:t>
            </a:r>
          </a:p>
        </p:txBody>
      </p:sp>
    </p:spTree>
    <p:extLst>
      <p:ext uri="{BB962C8B-B14F-4D97-AF65-F5344CB8AC3E}">
        <p14:creationId xmlns:p14="http://schemas.microsoft.com/office/powerpoint/2010/main" val="23458911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100" b="1" kern="0" smtClean="0">
                <a:solidFill>
                  <a:srgbClr val="FF0066"/>
                </a:solidFill>
                <a:latin typeface="Arial" charset="0"/>
              </a:rPr>
              <a:t>Điều </a:t>
            </a:r>
            <a:r>
              <a:rPr lang="en-US" sz="2100" b="1" kern="0">
                <a:solidFill>
                  <a:srgbClr val="FF0066"/>
                </a:solidFill>
                <a:latin typeface="Arial" charset="0"/>
              </a:rPr>
              <a:t>16. Trách nhiệm của người sử dụng lao động trong việc bảo đảm an toàn, vệ sinh lao động tại nơi làm </a:t>
            </a:r>
            <a:r>
              <a:rPr lang="en-US" sz="2100" b="1" kern="0" smtClean="0">
                <a:solidFill>
                  <a:srgbClr val="FF0066"/>
                </a:solidFill>
                <a:latin typeface="Arial" charset="0"/>
              </a:rPr>
              <a:t>việc</a:t>
            </a:r>
          </a:p>
          <a:p>
            <a:pPr indent="-457200" algn="just" eaLnBrk="1" hangingPunct="1">
              <a:lnSpc>
                <a:spcPct val="110000"/>
              </a:lnSpc>
              <a:spcBef>
                <a:spcPts val="1200"/>
              </a:spcBef>
              <a:spcAft>
                <a:spcPts val="0"/>
              </a:spcAft>
              <a:buClr>
                <a:srgbClr val="FF0000"/>
              </a:buClr>
              <a:buFont typeface="+mj-lt"/>
              <a:buAutoNum type="arabicPeriod" startAt="7"/>
              <a:defRPr/>
            </a:pPr>
            <a:r>
              <a:rPr lang="en-US" sz="2100" b="1" kern="0" smtClean="0">
                <a:solidFill>
                  <a:srgbClr val="0000FF"/>
                </a:solidFill>
                <a:latin typeface="Arial" charset="0"/>
              </a:rPr>
              <a:t>Tuyên </a:t>
            </a:r>
            <a:r>
              <a:rPr lang="en-US" sz="2100" b="1" kern="0">
                <a:solidFill>
                  <a:srgbClr val="0000FF"/>
                </a:solidFill>
                <a:latin typeface="Arial" charset="0"/>
              </a:rPr>
              <a:t>truyền, phổ biến hoặc huấn luyện cho người lao động quy định, nội quy, quy trình về an toàn, vệ sinh lao động, biện pháp phòng, chống yếu tố nguy hiểm, yếu tố có hại tại nơi làm việc có liên quan đến công việc, nhiệm vụ được </a:t>
            </a:r>
            <a:r>
              <a:rPr lang="en-US" sz="2100" b="1" kern="0" smtClean="0">
                <a:solidFill>
                  <a:srgbClr val="0000FF"/>
                </a:solidFill>
                <a:latin typeface="Arial" charset="0"/>
              </a:rPr>
              <a:t>giao.</a:t>
            </a:r>
          </a:p>
          <a:p>
            <a:pPr indent="-457200" algn="just" eaLnBrk="1" hangingPunct="1">
              <a:lnSpc>
                <a:spcPct val="110000"/>
              </a:lnSpc>
              <a:spcBef>
                <a:spcPts val="1200"/>
              </a:spcBef>
              <a:spcAft>
                <a:spcPts val="0"/>
              </a:spcAft>
              <a:buClr>
                <a:srgbClr val="FF0000"/>
              </a:buClr>
              <a:buFont typeface="+mj-lt"/>
              <a:buAutoNum type="arabicPeriod" startAt="7"/>
              <a:defRPr/>
            </a:pPr>
            <a:r>
              <a:rPr lang="en-US" sz="2100" b="1" kern="0" smtClean="0">
                <a:solidFill>
                  <a:srgbClr val="0000FF"/>
                </a:solidFill>
                <a:latin typeface="Arial" charset="0"/>
              </a:rPr>
              <a:t>Xây </a:t>
            </a:r>
            <a:r>
              <a:rPr lang="en-US" sz="2100" b="1" kern="0">
                <a:solidFill>
                  <a:srgbClr val="0000FF"/>
                </a:solidFill>
                <a:latin typeface="Arial" charset="0"/>
              </a:rPr>
              <a:t>dựng, ban hành kế hoạch xử lý sự cố, ứng cứu khẩn cấp tại nơi làm việc; tổ chức xử lý sự cố, ứng cứu khẩn cấp, lực lượng ứng cứu và báo cáo kịp thời với người có trách nhiệm khi phát hiện nguy cơ hoặc khi xảy ra tai nạn lao động, sự cố kỹ thuật gây mất an toàn, vệ sinh lao động tại nơi làm việc vượt ra khỏi khả năng kiểm soát của người sử dụng lao động</a:t>
            </a:r>
            <a:r>
              <a:rPr lang="en-US" sz="2100" b="1" kern="0" smtClean="0">
                <a:solidFill>
                  <a:srgbClr val="0000FF"/>
                </a:solidFill>
                <a:latin typeface="Arial" charset="0"/>
              </a:rPr>
              <a:t>.</a:t>
            </a:r>
            <a:endParaRPr lang="pt-BR" sz="21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2. NỘI QUY, QUY TRÌNH VÀ CÁC BIỆN PHÁP BẢO ĐẢM AN TOÀN, VỆ SINH LAO ĐỘNG TẠI NƠI LÀM VIỆC</a:t>
            </a:r>
          </a:p>
        </p:txBody>
      </p:sp>
    </p:spTree>
    <p:extLst>
      <p:ext uri="{BB962C8B-B14F-4D97-AF65-F5344CB8AC3E}">
        <p14:creationId xmlns:p14="http://schemas.microsoft.com/office/powerpoint/2010/main" val="27183053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050" b="1" kern="0" smtClean="0">
                <a:solidFill>
                  <a:srgbClr val="FF0066"/>
                </a:solidFill>
                <a:latin typeface="Arial" charset="0"/>
              </a:rPr>
              <a:t>Điều </a:t>
            </a:r>
            <a:r>
              <a:rPr lang="en-US" sz="2050" b="1" kern="0">
                <a:solidFill>
                  <a:srgbClr val="FF0066"/>
                </a:solidFill>
                <a:latin typeface="Arial" charset="0"/>
              </a:rPr>
              <a:t>18. Kiểm soát các yếu tố nguy hiểm, yếu tố có hại tại nơi làm việc</a:t>
            </a:r>
          </a:p>
          <a:p>
            <a:pPr indent="-457200" algn="just" eaLnBrk="1" hangingPunct="1">
              <a:lnSpc>
                <a:spcPct val="110000"/>
              </a:lnSpc>
              <a:spcBef>
                <a:spcPts val="1200"/>
              </a:spcBef>
              <a:spcAft>
                <a:spcPts val="0"/>
              </a:spcAft>
              <a:buClr>
                <a:srgbClr val="FF0000"/>
              </a:buClr>
              <a:buFont typeface="+mj-lt"/>
              <a:buAutoNum type="arabicPeriod" startAt="4"/>
              <a:defRPr/>
            </a:pPr>
            <a:r>
              <a:rPr lang="en-US" sz="2050" b="1" kern="0" smtClean="0">
                <a:solidFill>
                  <a:srgbClr val="0000FF"/>
                </a:solidFill>
                <a:latin typeface="Arial" charset="0"/>
              </a:rPr>
              <a:t>Ngay </a:t>
            </a:r>
            <a:r>
              <a:rPr lang="en-US" sz="2050" b="1" kern="0">
                <a:solidFill>
                  <a:srgbClr val="0000FF"/>
                </a:solidFill>
                <a:latin typeface="Arial" charset="0"/>
              </a:rPr>
              <a:t>sau khi có kết quả quan trắc môi trường lao động để đánh giá yếu tố có hại và kết quả kiểm tra, đánh giá, quản lý yếu tố nguy hiểm tại nơi làm việc, người sử dụng lao động </a:t>
            </a:r>
            <a:r>
              <a:rPr lang="en-US" sz="2050" b="1" kern="0" smtClean="0">
                <a:solidFill>
                  <a:srgbClr val="0000FF"/>
                </a:solidFill>
                <a:latin typeface="Arial" charset="0"/>
              </a:rPr>
              <a:t>phải:</a:t>
            </a:r>
          </a:p>
          <a:p>
            <a:pPr indent="-457200" algn="just" eaLnBrk="1" hangingPunct="1">
              <a:lnSpc>
                <a:spcPct val="110000"/>
              </a:lnSpc>
              <a:spcBef>
                <a:spcPts val="1200"/>
              </a:spcBef>
              <a:spcAft>
                <a:spcPts val="0"/>
              </a:spcAft>
              <a:buClr>
                <a:srgbClr val="FF0000"/>
              </a:buClr>
              <a:buFont typeface="+mj-lt"/>
              <a:buAutoNum type="alphaLcParenR"/>
              <a:defRPr/>
            </a:pPr>
            <a:r>
              <a:rPr lang="en-US" sz="2050" b="1" kern="0" smtClean="0">
                <a:solidFill>
                  <a:srgbClr val="0000FF"/>
                </a:solidFill>
                <a:latin typeface="Arial" charset="0"/>
              </a:rPr>
              <a:t>Thông </a:t>
            </a:r>
            <a:r>
              <a:rPr lang="en-US" sz="2050" b="1" kern="0">
                <a:solidFill>
                  <a:srgbClr val="0000FF"/>
                </a:solidFill>
                <a:latin typeface="Arial" charset="0"/>
              </a:rPr>
              <a:t>báo công khai cho người lao động tại nơi quan trắc môi trường lao động và nơi được kiểm tra, đánh giá, quản lý yếu tố nguy </a:t>
            </a:r>
            <a:r>
              <a:rPr lang="en-US" sz="2050" b="1" kern="0" smtClean="0">
                <a:solidFill>
                  <a:srgbClr val="0000FF"/>
                </a:solidFill>
                <a:latin typeface="Arial" charset="0"/>
              </a:rPr>
              <a:t>hiểm;</a:t>
            </a:r>
          </a:p>
          <a:p>
            <a:pPr indent="-457200" algn="just" eaLnBrk="1" hangingPunct="1">
              <a:lnSpc>
                <a:spcPct val="110000"/>
              </a:lnSpc>
              <a:spcBef>
                <a:spcPts val="1200"/>
              </a:spcBef>
              <a:spcAft>
                <a:spcPts val="0"/>
              </a:spcAft>
              <a:buClr>
                <a:srgbClr val="FF0000"/>
              </a:buClr>
              <a:buFont typeface="+mj-lt"/>
              <a:buAutoNum type="alphaLcParenR"/>
              <a:defRPr/>
            </a:pPr>
            <a:r>
              <a:rPr lang="en-US" sz="2050" b="1" kern="0" smtClean="0">
                <a:solidFill>
                  <a:srgbClr val="0000FF"/>
                </a:solidFill>
                <a:latin typeface="Arial" charset="0"/>
              </a:rPr>
              <a:t>Cung </a:t>
            </a:r>
            <a:r>
              <a:rPr lang="en-US" sz="2050" b="1" kern="0">
                <a:solidFill>
                  <a:srgbClr val="0000FF"/>
                </a:solidFill>
                <a:latin typeface="Arial" charset="0"/>
              </a:rPr>
              <a:t>cấp thông tin khi tổ chức công đoàn, cơ quan, tổ chức có thẩm quyền yêu </a:t>
            </a:r>
            <a:r>
              <a:rPr lang="en-US" sz="2050" b="1" kern="0" smtClean="0">
                <a:solidFill>
                  <a:srgbClr val="0000FF"/>
                </a:solidFill>
                <a:latin typeface="Arial" charset="0"/>
              </a:rPr>
              <a:t>cầu;</a:t>
            </a:r>
          </a:p>
          <a:p>
            <a:pPr indent="-457200" algn="just" eaLnBrk="1" hangingPunct="1">
              <a:lnSpc>
                <a:spcPct val="110000"/>
              </a:lnSpc>
              <a:spcBef>
                <a:spcPts val="1200"/>
              </a:spcBef>
              <a:spcAft>
                <a:spcPts val="0"/>
              </a:spcAft>
              <a:buClr>
                <a:srgbClr val="FF0000"/>
              </a:buClr>
              <a:buFont typeface="+mj-lt"/>
              <a:buAutoNum type="alphaLcParenR"/>
              <a:defRPr/>
            </a:pPr>
            <a:r>
              <a:rPr lang="en-US" sz="2050" b="1" kern="0" smtClean="0">
                <a:solidFill>
                  <a:srgbClr val="0000FF"/>
                </a:solidFill>
                <a:latin typeface="Arial" charset="0"/>
              </a:rPr>
              <a:t>Có </a:t>
            </a:r>
            <a:r>
              <a:rPr lang="en-US" sz="2050" b="1" kern="0">
                <a:solidFill>
                  <a:srgbClr val="0000FF"/>
                </a:solidFill>
                <a:latin typeface="Arial" charset="0"/>
              </a:rPr>
              <a:t>biện pháp khắc phục, kiểm soát các yếu tố nguy hiểm, yếu tố có hại tại nơi làm việc nhằm bảo đảm an toàn, vệ sinh lao động, chăm sóc sức khỏe cho người lao động</a:t>
            </a:r>
            <a:r>
              <a:rPr lang="en-US" sz="2050" b="1" kern="0" smtClean="0">
                <a:solidFill>
                  <a:srgbClr val="0000FF"/>
                </a:solidFill>
                <a:latin typeface="Arial" charset="0"/>
              </a:rPr>
              <a:t>.</a:t>
            </a:r>
            <a:endParaRPr lang="en-US" sz="205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2. NỘI QUY, QUY TRÌNH VÀ CÁC BIỆN PHÁP BẢO ĐẢM AN TOÀN, VỆ SINH LAO ĐỘNG TẠI NƠI LÀM VIỆC</a:t>
            </a:r>
          </a:p>
        </p:txBody>
      </p:sp>
    </p:spTree>
    <p:extLst>
      <p:ext uri="{BB962C8B-B14F-4D97-AF65-F5344CB8AC3E}">
        <p14:creationId xmlns:p14="http://schemas.microsoft.com/office/powerpoint/2010/main" val="57098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CẦN THIẾT BAN HÀNH LUẬT</a:t>
            </a:r>
            <a:endParaRPr lang="en-US" sz="26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a:defRPr/>
            </a:pPr>
            <a:r>
              <a:rPr lang="en-US" sz="2100" b="1" kern="0">
                <a:solidFill>
                  <a:srgbClr val="0000FF"/>
                </a:solidFill>
                <a:latin typeface="Arial" charset="0"/>
              </a:rPr>
              <a:t>N</a:t>
            </a:r>
            <a:r>
              <a:rPr lang="pl-PL" sz="2100" b="1" kern="0" smtClean="0">
                <a:solidFill>
                  <a:srgbClr val="0000FF"/>
                </a:solidFill>
                <a:latin typeface="Arial" charset="0"/>
              </a:rPr>
              <a:t>ội </a:t>
            </a:r>
            <a:r>
              <a:rPr lang="pl-PL" sz="2100" b="1" kern="0">
                <a:solidFill>
                  <a:srgbClr val="0000FF"/>
                </a:solidFill>
                <a:latin typeface="Arial" charset="0"/>
              </a:rPr>
              <a:t>dung ATVSLĐ được </a:t>
            </a:r>
            <a:r>
              <a:rPr lang="vi-VN" sz="2100" b="1" kern="0">
                <a:solidFill>
                  <a:srgbClr val="0000FF"/>
                </a:solidFill>
                <a:latin typeface="Arial" charset="0"/>
              </a:rPr>
              <a:t>quy định trong Bộ luật lao động</a:t>
            </a:r>
            <a:r>
              <a:rPr lang="pl-PL" sz="2100" b="1" kern="0">
                <a:solidFill>
                  <a:srgbClr val="0000FF"/>
                </a:solidFill>
                <a:latin typeface="Arial" charset="0"/>
              </a:rPr>
              <a:t> và đư</a:t>
            </a:r>
            <a:r>
              <a:rPr lang="vi-VN" sz="2100" b="1" kern="0">
                <a:solidFill>
                  <a:srgbClr val="0000FF"/>
                </a:solidFill>
                <a:latin typeface="Arial" charset="0"/>
              </a:rPr>
              <a:t>ợc quy định</a:t>
            </a:r>
            <a:r>
              <a:rPr lang="pl-PL" sz="2100" b="1" kern="0">
                <a:solidFill>
                  <a:srgbClr val="0000FF"/>
                </a:solidFill>
                <a:latin typeface="Arial" charset="0"/>
              </a:rPr>
              <a:t> phân tán</a:t>
            </a:r>
            <a:r>
              <a:rPr lang="vi-VN" sz="2100" b="1" kern="0">
                <a:solidFill>
                  <a:srgbClr val="0000FF"/>
                </a:solidFill>
                <a:latin typeface="Arial" charset="0"/>
              </a:rPr>
              <a:t> tại nhiều văn bản pháp luật khác </a:t>
            </a:r>
            <a:r>
              <a:rPr lang="pl-PL" sz="2100" b="1" kern="0">
                <a:solidFill>
                  <a:srgbClr val="0000FF"/>
                </a:solidFill>
                <a:latin typeface="Arial" charset="0"/>
              </a:rPr>
              <a:t>như Luật bảo hiểm xã hội, Luật tiêu chuẩn và quy chuẩn kỹ thuật, Luật chất lượng sản phẩm, hàng hóa... gây khó khăn trong thực tiễn áp </a:t>
            </a:r>
            <a:r>
              <a:rPr lang="pl-PL" sz="2100" b="1" kern="0" smtClean="0">
                <a:solidFill>
                  <a:srgbClr val="0000FF"/>
                </a:solidFill>
                <a:latin typeface="Arial" charset="0"/>
              </a:rPr>
              <a:t>dụng.</a:t>
            </a:r>
            <a:endParaRPr lang="en-US" sz="21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100" b="1" kern="0">
                <a:solidFill>
                  <a:srgbClr val="0000FF"/>
                </a:solidFill>
                <a:latin typeface="Arial" charset="0"/>
              </a:rPr>
              <a:t>V</a:t>
            </a:r>
            <a:r>
              <a:rPr lang="vi-VN" sz="2100" b="1" kern="0" smtClean="0">
                <a:solidFill>
                  <a:srgbClr val="0000FF"/>
                </a:solidFill>
                <a:latin typeface="Arial" charset="0"/>
              </a:rPr>
              <a:t>iệc </a:t>
            </a:r>
            <a:r>
              <a:rPr lang="vi-VN" sz="2100" b="1" kern="0">
                <a:solidFill>
                  <a:srgbClr val="0000FF"/>
                </a:solidFill>
                <a:latin typeface="Arial" charset="0"/>
              </a:rPr>
              <a:t>đưa vào</a:t>
            </a:r>
            <a:r>
              <a:rPr lang="pl-PL" sz="2100" b="1" kern="0">
                <a:solidFill>
                  <a:srgbClr val="0000FF"/>
                </a:solidFill>
                <a:latin typeface="Arial" charset="0"/>
              </a:rPr>
              <a:t> sản xuất và </a:t>
            </a:r>
            <a:r>
              <a:rPr lang="vi-VN" sz="2100" b="1" kern="0">
                <a:solidFill>
                  <a:srgbClr val="0000FF"/>
                </a:solidFill>
                <a:latin typeface="Arial" charset="0"/>
              </a:rPr>
              <a:t>sử dụng các máy, công nghệ, vật liệu mới ngoài những mặt tích cực, còn tiềm ẩn những nguy cơ về ATVSLĐ</a:t>
            </a:r>
            <a:r>
              <a:rPr lang="pl-PL" sz="2100" b="1" kern="0">
                <a:solidFill>
                  <a:srgbClr val="0000FF"/>
                </a:solidFill>
                <a:latin typeface="Arial" charset="0"/>
              </a:rPr>
              <a:t>, nếu người lao động không được huấn luyện thích ứng, đòi hỏi phải có hướng dẫn kịp thời</a:t>
            </a:r>
            <a:r>
              <a:rPr lang="vi-VN" sz="2100" b="1" kern="0" smtClean="0">
                <a:solidFill>
                  <a:srgbClr val="0000FF"/>
                </a:solidFill>
                <a:latin typeface="Arial" charset="0"/>
              </a:rPr>
              <a:t>;</a:t>
            </a:r>
            <a:endParaRPr lang="en-US" sz="21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100" b="1" kern="0" smtClean="0">
                <a:solidFill>
                  <a:srgbClr val="0000FF"/>
                </a:solidFill>
                <a:latin typeface="Arial" charset="0"/>
              </a:rPr>
              <a:t>T</a:t>
            </a:r>
            <a:r>
              <a:rPr lang="vi-VN" sz="2100" b="1" kern="0" smtClean="0">
                <a:solidFill>
                  <a:srgbClr val="0000FF"/>
                </a:solidFill>
                <a:latin typeface="Arial" charset="0"/>
              </a:rPr>
              <a:t>heo </a:t>
            </a:r>
            <a:r>
              <a:rPr lang="vi-VN" sz="2100" b="1" kern="0">
                <a:solidFill>
                  <a:srgbClr val="0000FF"/>
                </a:solidFill>
                <a:latin typeface="Arial" charset="0"/>
              </a:rPr>
              <a:t>Bộ luật lao </a:t>
            </a:r>
            <a:r>
              <a:rPr lang="vi-VN" sz="2100" b="1" kern="0" smtClean="0">
                <a:solidFill>
                  <a:srgbClr val="0000FF"/>
                </a:solidFill>
                <a:latin typeface="Arial" charset="0"/>
              </a:rPr>
              <a:t>động, </a:t>
            </a:r>
            <a:r>
              <a:rPr lang="pl-PL" sz="2100" b="1" kern="0">
                <a:solidFill>
                  <a:srgbClr val="0000FF"/>
                </a:solidFill>
                <a:latin typeface="Arial" charset="0"/>
              </a:rPr>
              <a:t>tất cả những tổ chức, cá nhân có liên quan đến lao động, sản xuất đều phải tuân theo quy định của pháp luật về ATVSLĐ. Nói cách khác ở đâu có việc làm, có </a:t>
            </a:r>
            <a:r>
              <a:rPr lang="vi-VN" sz="2100" b="1" kern="0">
                <a:solidFill>
                  <a:srgbClr val="0000FF"/>
                </a:solidFill>
                <a:latin typeface="Arial" charset="0"/>
              </a:rPr>
              <a:t>người</a:t>
            </a:r>
            <a:r>
              <a:rPr lang="pl-PL" sz="2100" b="1" kern="0">
                <a:solidFill>
                  <a:srgbClr val="0000FF"/>
                </a:solidFill>
                <a:latin typeface="Arial" charset="0"/>
              </a:rPr>
              <a:t> lao động thì ở đó cần </a:t>
            </a:r>
            <a:r>
              <a:rPr lang="vi-VN" sz="2100" b="1" kern="0">
                <a:solidFill>
                  <a:srgbClr val="0000FF"/>
                </a:solidFill>
                <a:latin typeface="Arial" charset="0"/>
              </a:rPr>
              <a:t>được bảo đảm </a:t>
            </a:r>
            <a:r>
              <a:rPr lang="pl-PL" sz="2100" b="1" kern="0">
                <a:solidFill>
                  <a:srgbClr val="0000FF"/>
                </a:solidFill>
                <a:latin typeface="Arial" charset="0"/>
              </a:rPr>
              <a:t>về ATVSLĐ. Vì vậy, đối tượng điều chỉnh của công tác ATVSLĐ được nghiên cứu hướng đến </a:t>
            </a:r>
            <a:r>
              <a:rPr lang="pl-PL" sz="2100" b="1" kern="0">
                <a:solidFill>
                  <a:srgbClr val="FF3399"/>
                </a:solidFill>
                <a:latin typeface="Arial" charset="0"/>
              </a:rPr>
              <a:t>không chỉ áp dụng với khu vực có quan hệ lao động mà cả những người không có quan hệ lao </a:t>
            </a:r>
            <a:r>
              <a:rPr lang="pl-PL" sz="2100" b="1" kern="0" smtClean="0">
                <a:solidFill>
                  <a:srgbClr val="FF3399"/>
                </a:solidFill>
                <a:latin typeface="Arial" charset="0"/>
              </a:rPr>
              <a:t>động</a:t>
            </a:r>
            <a:r>
              <a:rPr lang="pl-PL"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15181839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100" b="1" kern="0" smtClean="0">
                <a:solidFill>
                  <a:srgbClr val="FF0066"/>
                </a:solidFill>
                <a:latin typeface="Arial" charset="0"/>
              </a:rPr>
              <a:t>Điều </a:t>
            </a:r>
            <a:r>
              <a:rPr lang="en-US" sz="2100" b="1" kern="0">
                <a:solidFill>
                  <a:srgbClr val="FF0066"/>
                </a:solidFill>
                <a:latin typeface="Arial" charset="0"/>
              </a:rPr>
              <a:t>19. Biện pháp xử lý sự cố kỹ thuật gây mất an toàn, vệ sinh lao động nghiêm trọng và ứng cứu khẩn cấp</a:t>
            </a:r>
          </a:p>
          <a:p>
            <a:pPr indent="-457200"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sử dụng lao động phải có phương án xử lý sự cố kỹ thuật gây mất an toàn, vệ sinh lao động nghiêm trọng, ứng cứu khẩn cấp và định kỳ tổ chức diễn tập theo quy định của pháp luật; trang bị phương tiện kỹ thuật, y tế để bảo đảm ứng cứu, sơ cứu kịp thời khi xảy ra sự cố kỹ thuật gây mất an toàn, vệ sinh lao động nghiêm trọng, tai nạn lao động.</a:t>
            </a:r>
          </a:p>
          <a:p>
            <a:pPr indent="-457200"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a:t>
            </a:r>
          </a:p>
          <a:p>
            <a:pPr indent="-457200" algn="just" eaLnBrk="1" hangingPunct="1">
              <a:lnSpc>
                <a:spcPct val="110000"/>
              </a:lnSpc>
              <a:spcBef>
                <a:spcPts val="1200"/>
              </a:spcBef>
              <a:spcAft>
                <a:spcPts val="0"/>
              </a:spcAft>
              <a:buClr>
                <a:srgbClr val="FF0000"/>
              </a:buClr>
              <a:buFont typeface="+mj-lt"/>
              <a:buAutoNum type="arabicPeriod"/>
              <a:defRPr/>
            </a:pPr>
            <a:r>
              <a:rPr lang="en-US" sz="2100" b="1" kern="0" smtClean="0">
                <a:solidFill>
                  <a:srgbClr val="0000FF"/>
                </a:solidFill>
                <a:latin typeface="Arial" charset="0"/>
              </a:rPr>
              <a:t>….</a:t>
            </a:r>
            <a:endParaRPr lang="en-US" sz="21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2. NỘI QUY, QUY TRÌNH VÀ CÁC BIỆN PHÁP BẢO ĐẢM AN TOÀN, VỆ SINH LAO ĐỘNG TẠI NƠI LÀM VIỆC</a:t>
            </a:r>
          </a:p>
        </p:txBody>
      </p:sp>
    </p:spTree>
    <p:extLst>
      <p:ext uri="{BB962C8B-B14F-4D97-AF65-F5344CB8AC3E}">
        <p14:creationId xmlns:p14="http://schemas.microsoft.com/office/powerpoint/2010/main" val="17881899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21. Khám sức khỏe và điều trị bệnh nghề nghiệp cho </a:t>
            </a:r>
            <a:r>
              <a:rPr lang="en-US" sz="2000" b="1" kern="0" smtClean="0">
                <a:solidFill>
                  <a:srgbClr val="FF0066"/>
                </a:solidFill>
                <a:latin typeface="Arial" charset="0"/>
              </a:rPr>
              <a:t>NLĐ</a:t>
            </a:r>
            <a:endParaRPr lang="en-US" sz="2000" b="1" kern="0">
              <a:solidFill>
                <a:srgbClr val="FF0066"/>
              </a:solidFill>
              <a:latin typeface="Arial" charset="0"/>
            </a:endParaRP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Hằng </a:t>
            </a:r>
            <a:r>
              <a:rPr lang="en-US" sz="2000" b="1" kern="0">
                <a:solidFill>
                  <a:srgbClr val="0000FF"/>
                </a:solidFill>
                <a:latin typeface="Arial" charset="0"/>
              </a:rPr>
              <a:t>năm, người sử dụng lao động phải tổ chức khám sức khỏe ít nhất một lần cho </a:t>
            </a:r>
            <a:r>
              <a:rPr lang="en-US" sz="2000" b="1" kern="0" smtClean="0">
                <a:solidFill>
                  <a:srgbClr val="0000FF"/>
                </a:solidFill>
                <a:latin typeface="Arial" charset="0"/>
              </a:rPr>
              <a:t>NLĐ; </a:t>
            </a:r>
            <a:r>
              <a:rPr lang="en-US" sz="2000" b="1" kern="0">
                <a:solidFill>
                  <a:srgbClr val="0000FF"/>
                </a:solidFill>
                <a:latin typeface="Arial" charset="0"/>
              </a:rPr>
              <a:t>đối với </a:t>
            </a:r>
            <a:r>
              <a:rPr lang="en-US" sz="2000" b="1" kern="0" smtClean="0">
                <a:solidFill>
                  <a:srgbClr val="0000FF"/>
                </a:solidFill>
                <a:latin typeface="Arial" charset="0"/>
              </a:rPr>
              <a:t>NLĐ </a:t>
            </a:r>
            <a:r>
              <a:rPr lang="en-US" sz="2000" b="1" kern="0">
                <a:solidFill>
                  <a:srgbClr val="0000FF"/>
                </a:solidFill>
                <a:latin typeface="Arial" charset="0"/>
              </a:rPr>
              <a:t>làm nghề, công việc nặng nhọc, độc hại, nguy hiểm hoặc đặc biệt nặng nhọc, độc hại, nguy hiểm, </a:t>
            </a:r>
            <a:r>
              <a:rPr lang="en-US" sz="2000" b="1" kern="0" smtClean="0">
                <a:solidFill>
                  <a:srgbClr val="0000FF"/>
                </a:solidFill>
                <a:latin typeface="Arial" charset="0"/>
              </a:rPr>
              <a:t>NLĐ </a:t>
            </a:r>
            <a:r>
              <a:rPr lang="en-US" sz="2000" b="1" kern="0">
                <a:solidFill>
                  <a:srgbClr val="0000FF"/>
                </a:solidFill>
                <a:latin typeface="Arial" charset="0"/>
              </a:rPr>
              <a:t>là người khuyết tật, người lao động chưa thành niên, </a:t>
            </a:r>
            <a:r>
              <a:rPr lang="en-US" sz="2000" b="1" kern="0" smtClean="0">
                <a:solidFill>
                  <a:srgbClr val="0000FF"/>
                </a:solidFill>
                <a:latin typeface="Arial" charset="0"/>
              </a:rPr>
              <a:t>NLĐ </a:t>
            </a:r>
            <a:r>
              <a:rPr lang="en-US" sz="2000" b="1" kern="0">
                <a:solidFill>
                  <a:srgbClr val="0000FF"/>
                </a:solidFill>
                <a:latin typeface="Arial" charset="0"/>
              </a:rPr>
              <a:t>cao tuổi được khám sức khỏe ít nhất 06 tháng một </a:t>
            </a:r>
            <a:r>
              <a:rPr lang="en-US" sz="2000" b="1" kern="0" smtClean="0">
                <a:solidFill>
                  <a:srgbClr val="0000FF"/>
                </a:solidFill>
                <a:latin typeface="Arial" charset="0"/>
              </a:rPr>
              <a:t>lần.</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Khi </a:t>
            </a:r>
            <a:r>
              <a:rPr lang="en-US" sz="2000" b="1" kern="0">
                <a:solidFill>
                  <a:srgbClr val="0000FF"/>
                </a:solidFill>
                <a:latin typeface="Arial" charset="0"/>
              </a:rPr>
              <a:t>khám sức khỏe theo quy định tại khoản 1 Điều này, lao động nữ phải được khám chuyên khoa phụ sản, người làm việc trong môi trường lao động tiếp xúc với các yếu tố có nguy cơ gây bệnh nghề nghiệp phải được khám phát hiện bệnh nghề </a:t>
            </a:r>
            <a:r>
              <a:rPr lang="en-US" sz="2000" b="1" kern="0" smtClean="0">
                <a:solidFill>
                  <a:srgbClr val="0000FF"/>
                </a:solidFill>
                <a:latin typeface="Arial" charset="0"/>
              </a:rPr>
              <a:t>nghiệp.</a:t>
            </a:r>
          </a:p>
          <a:p>
            <a:pPr indent="-457200" algn="just" eaLnBrk="1" hangingPunct="1">
              <a:lnSpc>
                <a:spcPct val="105000"/>
              </a:lnSpc>
              <a:spcBef>
                <a:spcPts val="800"/>
              </a:spcBef>
              <a:spcAft>
                <a:spcPts val="0"/>
              </a:spcAft>
              <a:buClr>
                <a:srgbClr val="FF0000"/>
              </a:buClr>
              <a:buFont typeface="+mj-lt"/>
              <a:buAutoNum type="arabicPeriod"/>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tổ chức khám sức khỏe cho </a:t>
            </a:r>
            <a:r>
              <a:rPr lang="en-US" sz="2000" b="1" kern="0" smtClean="0">
                <a:solidFill>
                  <a:srgbClr val="0000FF"/>
                </a:solidFill>
                <a:latin typeface="Arial" charset="0"/>
              </a:rPr>
              <a:t>NLĐ trước </a:t>
            </a:r>
            <a:r>
              <a:rPr lang="en-US" sz="2000" b="1" kern="0">
                <a:solidFill>
                  <a:srgbClr val="0000FF"/>
                </a:solidFill>
                <a:latin typeface="Arial" charset="0"/>
              </a:rPr>
              <a:t>khi bố trí làm việc và trước khi chuyển sang làm nghề, công việc nặng nhọc, độc hại, nguy hiểm hơn hoặc sau khi bị tai nạn lao động, bệnh nghề nghiệp đã phục hồi sức khỏe, tiếp tục trở lại làm việc, trừ trường hợp đã được Hội đồng y khoa khám giám định mức suy giảm khả năng lao động.</a:t>
            </a:r>
          </a:p>
          <a:p>
            <a:pPr indent="-457200" algn="just" eaLnBrk="1" hangingPunct="1">
              <a:lnSpc>
                <a:spcPct val="105000"/>
              </a:lnSpc>
              <a:spcBef>
                <a:spcPts val="800"/>
              </a:spcBef>
              <a:spcAft>
                <a:spcPts val="0"/>
              </a:spcAft>
              <a:buClr>
                <a:srgbClr val="FF0000"/>
              </a:buClr>
              <a:buFont typeface="+mj-lt"/>
              <a:buAutoNum type="arabicPeriod"/>
              <a:defRPr/>
            </a:pP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10000"/>
              </a:lnSpc>
              <a:spcBef>
                <a:spcPts val="12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3. CHẾ ĐỘ BẢO HỘ LAO ĐỘNG, CHĂM SÓC SỨC KHỎE NGƯỜI LAO ĐỘNG</a:t>
            </a:r>
          </a:p>
        </p:txBody>
      </p:sp>
    </p:spTree>
    <p:extLst>
      <p:ext uri="{BB962C8B-B14F-4D97-AF65-F5344CB8AC3E}">
        <p14:creationId xmlns:p14="http://schemas.microsoft.com/office/powerpoint/2010/main" val="23007291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10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21. Khám sức khỏe và điều trị bệnh nghề nghiệp cho </a:t>
            </a:r>
            <a:r>
              <a:rPr lang="en-US" sz="2000" b="1" kern="0" smtClean="0">
                <a:solidFill>
                  <a:srgbClr val="FF0066"/>
                </a:solidFill>
                <a:latin typeface="Arial" charset="0"/>
              </a:rPr>
              <a:t>NLĐ</a:t>
            </a:r>
            <a:endParaRPr lang="en-US" sz="2000" b="1" kern="0">
              <a:solidFill>
                <a:srgbClr val="FF0066"/>
              </a:solidFill>
              <a:latin typeface="Arial" charset="0"/>
            </a:endParaRPr>
          </a:p>
          <a:p>
            <a:pPr indent="-457200" algn="just" eaLnBrk="1" hangingPunct="1">
              <a:lnSpc>
                <a:spcPct val="107000"/>
              </a:lnSpc>
              <a:spcBef>
                <a:spcPts val="1000"/>
              </a:spcBef>
              <a:spcAft>
                <a:spcPts val="0"/>
              </a:spcAft>
              <a:buClr>
                <a:srgbClr val="FF0000"/>
              </a:buClr>
              <a:buFont typeface="+mj-lt"/>
              <a:buAutoNum type="arabicPeriod" startAt="4"/>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tổ chức khám sức khỏe cho </a:t>
            </a:r>
            <a:r>
              <a:rPr lang="en-US" sz="2000" b="1" kern="0" smtClean="0">
                <a:solidFill>
                  <a:srgbClr val="0000FF"/>
                </a:solidFill>
                <a:latin typeface="Arial" charset="0"/>
              </a:rPr>
              <a:t>NLĐ, </a:t>
            </a:r>
            <a:r>
              <a:rPr lang="en-US" sz="2000" b="1" kern="0">
                <a:solidFill>
                  <a:srgbClr val="0000FF"/>
                </a:solidFill>
                <a:latin typeface="Arial" charset="0"/>
              </a:rPr>
              <a:t>khám phát hiện bệnh nghề nghiệp tại cơ sở khám bệnh, chữa bệnh bảo đảm yêu cầu, điều kiện chuyên môn kỹ </a:t>
            </a:r>
            <a:r>
              <a:rPr lang="en-US" sz="2000" b="1" kern="0" smtClean="0">
                <a:solidFill>
                  <a:srgbClr val="0000FF"/>
                </a:solidFill>
                <a:latin typeface="Arial" charset="0"/>
              </a:rPr>
              <a:t>thuật.</a:t>
            </a:r>
          </a:p>
          <a:p>
            <a:pPr indent="-457200" algn="just" eaLnBrk="1" hangingPunct="1">
              <a:lnSpc>
                <a:spcPct val="107000"/>
              </a:lnSpc>
              <a:spcBef>
                <a:spcPts val="1000"/>
              </a:spcBef>
              <a:spcAft>
                <a:spcPts val="0"/>
              </a:spcAft>
              <a:buClr>
                <a:srgbClr val="FF0000"/>
              </a:buClr>
              <a:buFont typeface="+mj-lt"/>
              <a:buAutoNum type="arabicPeriod" startAt="4"/>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đưa </a:t>
            </a:r>
            <a:r>
              <a:rPr lang="en-US" sz="2000" b="1" kern="0" smtClean="0">
                <a:solidFill>
                  <a:srgbClr val="0000FF"/>
                </a:solidFill>
                <a:latin typeface="Arial" charset="0"/>
              </a:rPr>
              <a:t>NLĐ được </a:t>
            </a:r>
            <a:r>
              <a:rPr lang="en-US" sz="2000" b="1" kern="0">
                <a:solidFill>
                  <a:srgbClr val="0000FF"/>
                </a:solidFill>
                <a:latin typeface="Arial" charset="0"/>
              </a:rPr>
              <a:t>chẩn đoán mắc bệnh nghề nghiệp đến cơ sở khám bệnh, chữa bệnh đủ điều kiện chuyên môn kỹ thuật để điều trị theo phác đồ điều trị bệnh nghề nghiệp do Bộ trưởng Bộ Y tế quy </a:t>
            </a:r>
            <a:r>
              <a:rPr lang="en-US" sz="2000" b="1" kern="0" smtClean="0">
                <a:solidFill>
                  <a:srgbClr val="0000FF"/>
                </a:solidFill>
                <a:latin typeface="Arial" charset="0"/>
              </a:rPr>
              <a:t>định.</a:t>
            </a:r>
          </a:p>
          <a:p>
            <a:pPr indent="-457200" algn="just" eaLnBrk="1" hangingPunct="1">
              <a:lnSpc>
                <a:spcPct val="107000"/>
              </a:lnSpc>
              <a:spcBef>
                <a:spcPts val="1000"/>
              </a:spcBef>
              <a:spcAft>
                <a:spcPts val="0"/>
              </a:spcAft>
              <a:buClr>
                <a:srgbClr val="FF0000"/>
              </a:buClr>
              <a:buFont typeface="+mj-lt"/>
              <a:buAutoNum type="arabicPeriod" startAt="4"/>
              <a:defRPr/>
            </a:pPr>
            <a:r>
              <a:rPr lang="en-US" sz="2000" b="1" kern="0" smtClean="0">
                <a:solidFill>
                  <a:srgbClr val="0000FF"/>
                </a:solidFill>
                <a:latin typeface="Arial" charset="0"/>
              </a:rPr>
              <a:t>Chi </a:t>
            </a:r>
            <a:r>
              <a:rPr lang="en-US" sz="2000" b="1" kern="0">
                <a:solidFill>
                  <a:srgbClr val="0000FF"/>
                </a:solidFill>
                <a:latin typeface="Arial" charset="0"/>
              </a:rPr>
              <a:t>phí cho hoạt động khám sức khỏe, khám phát hiện bệnh nghề nghiệp, điều trị bệnh nghề nghiệp cho </a:t>
            </a:r>
            <a:r>
              <a:rPr lang="en-US" sz="2000" b="1" kern="0" smtClean="0">
                <a:solidFill>
                  <a:srgbClr val="0000FF"/>
                </a:solidFill>
                <a:latin typeface="Arial" charset="0"/>
              </a:rPr>
              <a:t>NLĐ do </a:t>
            </a:r>
            <a:r>
              <a:rPr lang="en-US" sz="2000" b="1" kern="0">
                <a:solidFill>
                  <a:srgbClr val="0000FF"/>
                </a:solidFill>
                <a:latin typeface="Arial" charset="0"/>
              </a:rPr>
              <a:t>người sử dụng lao động chi trả quy định tại các khoản 1, 2, 3 và 5 Điều này được hạch toán vào chi phí được trừ khi xác định thu nhập chịu thuế theo Luật thuế thu nhập doanh nghiệp và hạch toán vào chi phí hoạt động thường xuyên đối với cơ quan hành chính, đơn vị sự nghiệp không có hoạt động dịch vụ</a:t>
            </a:r>
            <a:r>
              <a:rPr lang="en-US" sz="2000" b="1" kern="0" smtClean="0">
                <a:solidFill>
                  <a:srgbClr val="0000FF"/>
                </a:solidFill>
                <a:latin typeface="Arial" charset="0"/>
              </a:rPr>
              <a:t>.</a:t>
            </a: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10000"/>
              </a:lnSpc>
              <a:spcBef>
                <a:spcPts val="12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3. CHẾ ĐỘ BẢO HỘ LAO ĐỘNG, CHĂM SÓC SỨC KHỎE NGƯỜI LAO ĐỘNG</a:t>
            </a:r>
          </a:p>
        </p:txBody>
      </p:sp>
    </p:spTree>
    <p:extLst>
      <p:ext uri="{BB962C8B-B14F-4D97-AF65-F5344CB8AC3E}">
        <p14:creationId xmlns:p14="http://schemas.microsoft.com/office/powerpoint/2010/main" val="10604249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23. Phương tiện bảo vệ cá nhân trong lao động</a:t>
            </a:r>
          </a:p>
          <a:p>
            <a:pPr indent="-457200" algn="just" eaLnBrk="1" hangingPunct="1">
              <a:lnSpc>
                <a:spcPct val="105000"/>
              </a:lnSpc>
              <a:spcBef>
                <a:spcPts val="800"/>
              </a:spcBef>
              <a:spcAft>
                <a:spcPts val="0"/>
              </a:spcAft>
              <a:buClr>
                <a:srgbClr val="FF0000"/>
              </a:buClr>
              <a:buFont typeface="+mj-lt"/>
              <a:buAutoNum type="arabicPeriod" startAt="3"/>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khi thực hiện trang cấp phương tiện bảo vệ cá nhân phải bảo đảm các nguyên tắc sau </a:t>
            </a:r>
            <a:r>
              <a:rPr lang="en-US" sz="2000" b="1" kern="0" smtClean="0">
                <a:solidFill>
                  <a:srgbClr val="0000FF"/>
                </a:solidFill>
                <a:latin typeface="Arial" charset="0"/>
              </a:rPr>
              <a:t>đây:</a:t>
            </a:r>
          </a:p>
          <a:p>
            <a:pPr indent="-457200" algn="just" eaLnBrk="1" hangingPunct="1">
              <a:lnSpc>
                <a:spcPct val="105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Đúng </a:t>
            </a:r>
            <a:r>
              <a:rPr lang="en-US" sz="2000" b="1" kern="0">
                <a:solidFill>
                  <a:srgbClr val="0000FF"/>
                </a:solidFill>
                <a:latin typeface="Arial" charset="0"/>
              </a:rPr>
              <a:t>chủng loại, đúng đối tượng, đủ số lượng, bảo đảm chất lượng theo tiêu chuẩn, quy chuẩn kỹ thuật quốc </a:t>
            </a:r>
            <a:r>
              <a:rPr lang="en-US" sz="2000" b="1" kern="0" smtClean="0">
                <a:solidFill>
                  <a:srgbClr val="0000FF"/>
                </a:solidFill>
                <a:latin typeface="Arial" charset="0"/>
              </a:rPr>
              <a:t>gia;</a:t>
            </a:r>
          </a:p>
          <a:p>
            <a:pPr indent="-457200" algn="just" eaLnBrk="1" hangingPunct="1">
              <a:lnSpc>
                <a:spcPct val="105000"/>
              </a:lnSpc>
              <a:spcBef>
                <a:spcPts val="800"/>
              </a:spcBef>
              <a:spcAft>
                <a:spcPts val="0"/>
              </a:spcAft>
              <a:buClr>
                <a:srgbClr val="FF0000"/>
              </a:buClr>
              <a:buFont typeface="+mj-lt"/>
              <a:buAutoNum type="alphaLcParenR"/>
              <a:defRPr/>
            </a:pPr>
            <a:r>
              <a:rPr lang="en-US" sz="2000" b="1" kern="0" smtClean="0">
                <a:solidFill>
                  <a:srgbClr val="009900"/>
                </a:solidFill>
                <a:latin typeface="Arial" charset="0"/>
              </a:rPr>
              <a:t>Không </a:t>
            </a:r>
            <a:r>
              <a:rPr lang="en-US" sz="2000" b="1" kern="0">
                <a:solidFill>
                  <a:srgbClr val="009900"/>
                </a:solidFill>
                <a:latin typeface="Arial" charset="0"/>
              </a:rPr>
              <a:t>phát tiền thay cho việc trang cấp phương tiện bảo vệ cá nhân; không buộc người lao động tự mua hoặc thu tiền của người lao động để mua phương tiện bảo vệ cá </a:t>
            </a:r>
            <a:r>
              <a:rPr lang="en-US" sz="2000" b="1" kern="0" smtClean="0">
                <a:solidFill>
                  <a:srgbClr val="009900"/>
                </a:solidFill>
                <a:latin typeface="Arial" charset="0"/>
              </a:rPr>
              <a:t>nhân;</a:t>
            </a:r>
          </a:p>
          <a:p>
            <a:pPr indent="-457200" algn="just" eaLnBrk="1" hangingPunct="1">
              <a:lnSpc>
                <a:spcPct val="105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Hướng </a:t>
            </a:r>
            <a:r>
              <a:rPr lang="en-US" sz="2000" b="1" kern="0">
                <a:solidFill>
                  <a:srgbClr val="0000FF"/>
                </a:solidFill>
                <a:latin typeface="Arial" charset="0"/>
              </a:rPr>
              <a:t>dẫn, giám sát người lao động sử dụng phương tiện bảo vệ cá </a:t>
            </a:r>
            <a:r>
              <a:rPr lang="en-US" sz="2000" b="1" kern="0" smtClean="0">
                <a:solidFill>
                  <a:srgbClr val="0000FF"/>
                </a:solidFill>
                <a:latin typeface="Arial" charset="0"/>
              </a:rPr>
              <a:t>nhân;</a:t>
            </a:r>
          </a:p>
          <a:p>
            <a:pPr indent="-457200" algn="just" eaLnBrk="1" hangingPunct="1">
              <a:lnSpc>
                <a:spcPct val="105000"/>
              </a:lnSpc>
              <a:spcBef>
                <a:spcPts val="800"/>
              </a:spcBef>
              <a:spcAft>
                <a:spcPts val="0"/>
              </a:spcAft>
              <a:buClr>
                <a:srgbClr val="FF0000"/>
              </a:buClr>
              <a:buFont typeface="+mj-lt"/>
              <a:buAutoNum type="alphaLcParenR"/>
              <a:defRPr/>
            </a:pPr>
            <a:r>
              <a:rPr lang="en-US" sz="2000" b="1" kern="0" smtClean="0">
                <a:solidFill>
                  <a:srgbClr val="0000FF"/>
                </a:solidFill>
                <a:latin typeface="Arial" charset="0"/>
              </a:rPr>
              <a:t>Tổ </a:t>
            </a:r>
            <a:r>
              <a:rPr lang="en-US" sz="2000" b="1" kern="0">
                <a:solidFill>
                  <a:srgbClr val="0000FF"/>
                </a:solidFill>
                <a:latin typeface="Arial" charset="0"/>
              </a:rPr>
              <a:t>chức thực hiện biện pháp khử độc, khử trùng, tẩy xạ bảo đảm vệ sinh đối với phương tiện bảo vệ cá nhân đã qua sử dụng ở những nơi dễ gây nhiễm độc, nhiễm trùng, nhiễm </a:t>
            </a:r>
            <a:r>
              <a:rPr lang="en-US" sz="2000" b="1" kern="0" smtClean="0">
                <a:solidFill>
                  <a:srgbClr val="0000FF"/>
                </a:solidFill>
                <a:latin typeface="Arial" charset="0"/>
              </a:rPr>
              <a:t>xạ.</a:t>
            </a:r>
          </a:p>
          <a:p>
            <a:pPr indent="-457200" algn="just" eaLnBrk="1" hangingPunct="1">
              <a:lnSpc>
                <a:spcPct val="105000"/>
              </a:lnSpc>
              <a:spcBef>
                <a:spcPts val="800"/>
              </a:spcBef>
              <a:spcAft>
                <a:spcPts val="0"/>
              </a:spcAft>
              <a:buClr>
                <a:srgbClr val="FF0000"/>
              </a:buClr>
              <a:buFont typeface="+mj-lt"/>
              <a:buAutoNum type="arabicPeriod" startAt="4"/>
              <a:defRPr/>
            </a:pPr>
            <a:r>
              <a:rPr lang="en-US" sz="2000" b="1" kern="0" smtClean="0">
                <a:solidFill>
                  <a:srgbClr val="0000FF"/>
                </a:solidFill>
                <a:latin typeface="Arial" charset="0"/>
              </a:rPr>
              <a:t>Bộ </a:t>
            </a:r>
            <a:r>
              <a:rPr lang="en-US" sz="2000" b="1" kern="0">
                <a:solidFill>
                  <a:srgbClr val="0000FF"/>
                </a:solidFill>
                <a:latin typeface="Arial" charset="0"/>
              </a:rPr>
              <a:t>trưởng Bộ Lao động - Thương binh và Xã hội quy định về chế độ trang cấp phương tiện bảo vệ cá nhân trong lao động.</a:t>
            </a:r>
          </a:p>
          <a:p>
            <a:pPr indent="-457200" algn="just" eaLnBrk="1" hangingPunct="1">
              <a:lnSpc>
                <a:spcPct val="105000"/>
              </a:lnSpc>
              <a:spcBef>
                <a:spcPts val="800"/>
              </a:spcBef>
              <a:spcAft>
                <a:spcPts val="0"/>
              </a:spcAft>
              <a:buClr>
                <a:srgbClr val="FF0000"/>
              </a:buClr>
              <a:buFont typeface="+mj-lt"/>
              <a:buAutoNum type="arabicPeriod" startAt="3"/>
              <a:defRPr/>
            </a:pP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10000"/>
              </a:lnSpc>
              <a:spcBef>
                <a:spcPts val="12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3. CHẾ ĐỘ BẢO HỘ LAO ĐỘNG, CHĂM SÓC SỨC KHỎE NGƯỜI LAO ĐỘNG</a:t>
            </a:r>
          </a:p>
        </p:txBody>
      </p:sp>
    </p:spTree>
    <p:extLst>
      <p:ext uri="{BB962C8B-B14F-4D97-AF65-F5344CB8AC3E}">
        <p14:creationId xmlns:p14="http://schemas.microsoft.com/office/powerpoint/2010/main" val="1350184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200" b="1" kern="0" smtClean="0">
                <a:solidFill>
                  <a:srgbClr val="FF0066"/>
                </a:solidFill>
                <a:latin typeface="Arial" charset="0"/>
              </a:rPr>
              <a:t>Điều </a:t>
            </a:r>
            <a:r>
              <a:rPr lang="en-US" sz="2200" b="1" kern="0">
                <a:solidFill>
                  <a:srgbClr val="FF0066"/>
                </a:solidFill>
                <a:latin typeface="Arial" charset="0"/>
              </a:rPr>
              <a:t>24. Bồi dưỡng bằng hiện vật</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Người </a:t>
            </a:r>
            <a:r>
              <a:rPr lang="en-US" sz="2200" b="1" kern="0">
                <a:solidFill>
                  <a:srgbClr val="0000FF"/>
                </a:solidFill>
                <a:latin typeface="Arial" charset="0"/>
              </a:rPr>
              <a:t>lao động làm việc trong điều kiện có yếu tố nguy hiểm, yếu tố có hại được người sử dụng lao động bồi dưỡng bằng hiện </a:t>
            </a:r>
            <a:r>
              <a:rPr lang="en-US" sz="2200" b="1" kern="0" smtClean="0">
                <a:solidFill>
                  <a:srgbClr val="0000FF"/>
                </a:solidFill>
                <a:latin typeface="Arial" charset="0"/>
              </a:rPr>
              <a:t>vật.</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Việc </a:t>
            </a:r>
            <a:r>
              <a:rPr lang="en-US" sz="2200" b="1" kern="0">
                <a:solidFill>
                  <a:srgbClr val="0000FF"/>
                </a:solidFill>
                <a:latin typeface="Arial" charset="0"/>
              </a:rPr>
              <a:t>bồi dưỡng bằng hiện vật theo nguyên tắc sau </a:t>
            </a:r>
            <a:r>
              <a:rPr lang="en-US" sz="2200" b="1" kern="0" smtClean="0">
                <a:solidFill>
                  <a:srgbClr val="0000FF"/>
                </a:solidFill>
                <a:latin typeface="Arial" charset="0"/>
              </a:rPr>
              <a:t>đây:</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Giúp </a:t>
            </a:r>
            <a:r>
              <a:rPr lang="en-US" sz="2200" b="1" kern="0">
                <a:solidFill>
                  <a:srgbClr val="0000FF"/>
                </a:solidFill>
                <a:latin typeface="Arial" charset="0"/>
              </a:rPr>
              <a:t>tăng cường sức đề kháng và thải độc của cơ </a:t>
            </a:r>
            <a:r>
              <a:rPr lang="en-US" sz="2200" b="1" kern="0" smtClean="0">
                <a:solidFill>
                  <a:srgbClr val="0000FF"/>
                </a:solidFill>
                <a:latin typeface="Arial" charset="0"/>
              </a:rPr>
              <a:t>thể;</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Bảo </a:t>
            </a:r>
            <a:r>
              <a:rPr lang="en-US" sz="2200" b="1" kern="0">
                <a:solidFill>
                  <a:srgbClr val="0000FF"/>
                </a:solidFill>
                <a:latin typeface="Arial" charset="0"/>
              </a:rPr>
              <a:t>đảm thuận tiện, an toàn, vệ sinh thực </a:t>
            </a:r>
            <a:r>
              <a:rPr lang="en-US" sz="2200" b="1" kern="0" smtClean="0">
                <a:solidFill>
                  <a:srgbClr val="0000FF"/>
                </a:solidFill>
                <a:latin typeface="Arial" charset="0"/>
              </a:rPr>
              <a:t>phẩm;</a:t>
            </a:r>
          </a:p>
          <a:p>
            <a:pPr indent="-457200" algn="just" eaLnBrk="1" hangingPunct="1">
              <a:lnSpc>
                <a:spcPct val="110000"/>
              </a:lnSpc>
              <a:spcBef>
                <a:spcPts val="1200"/>
              </a:spcBef>
              <a:spcAft>
                <a:spcPts val="0"/>
              </a:spcAft>
              <a:buClr>
                <a:srgbClr val="FF0000"/>
              </a:buClr>
              <a:buFont typeface="+mj-lt"/>
              <a:buAutoNum type="alphaLcParenR"/>
              <a:defRPr/>
            </a:pPr>
            <a:r>
              <a:rPr lang="en-US" sz="2200" b="1" kern="0" smtClean="0">
                <a:solidFill>
                  <a:srgbClr val="0000FF"/>
                </a:solidFill>
                <a:latin typeface="Arial" charset="0"/>
              </a:rPr>
              <a:t>Thực </a:t>
            </a:r>
            <a:r>
              <a:rPr lang="en-US" sz="2200" b="1" kern="0">
                <a:solidFill>
                  <a:srgbClr val="0000FF"/>
                </a:solidFill>
                <a:latin typeface="Arial" charset="0"/>
              </a:rPr>
              <a:t>hiện trong ca, ngày làm việc, trừ trường hợp đặc biệt do tổ chức lao động không thể tổ chức bồi dưỡng tập trung tại </a:t>
            </a:r>
            <a:r>
              <a:rPr lang="en-US" sz="2200" b="1" kern="0" smtClean="0">
                <a:solidFill>
                  <a:srgbClr val="0000FF"/>
                </a:solidFill>
                <a:latin typeface="Arial" charset="0"/>
              </a:rPr>
              <a:t>chỗ.</a:t>
            </a:r>
          </a:p>
          <a:p>
            <a:pPr indent="-457200" algn="just" eaLnBrk="1" hangingPunct="1">
              <a:lnSpc>
                <a:spcPct val="110000"/>
              </a:lnSpc>
              <a:spcBef>
                <a:spcPts val="1200"/>
              </a:spcBef>
              <a:spcAft>
                <a:spcPts val="0"/>
              </a:spcAft>
              <a:buClr>
                <a:srgbClr val="FF0000"/>
              </a:buClr>
              <a:buFont typeface="+mj-lt"/>
              <a:buAutoNum type="arabicPeriod" startAt="3"/>
              <a:defRPr/>
            </a:pPr>
            <a:r>
              <a:rPr lang="en-US" sz="2200" b="1" kern="0" smtClean="0">
                <a:solidFill>
                  <a:srgbClr val="0000FF"/>
                </a:solidFill>
                <a:latin typeface="Arial" charset="0"/>
              </a:rPr>
              <a:t>Bộ </a:t>
            </a:r>
            <a:r>
              <a:rPr lang="en-US" sz="2200" b="1" kern="0">
                <a:solidFill>
                  <a:srgbClr val="0000FF"/>
                </a:solidFill>
                <a:latin typeface="Arial" charset="0"/>
              </a:rPr>
              <a:t>trưởng Bộ Lao động - Thương binh và Xã hội quy định việc bồi dưỡng bằng hiện vật</a:t>
            </a:r>
            <a:r>
              <a:rPr lang="en-US" sz="2200" b="1" kern="0" smtClean="0">
                <a:solidFill>
                  <a:srgbClr val="0000FF"/>
                </a:solidFill>
                <a:latin typeface="Arial" charset="0"/>
              </a:rPr>
              <a:t>.</a:t>
            </a:r>
            <a:endParaRPr lang="en-US" sz="22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10000"/>
              </a:lnSpc>
              <a:spcBef>
                <a:spcPts val="12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3. CHẾ ĐỘ BẢO HỘ LAO ĐỘNG, CHĂM SÓC SỨC KHỎE NGƯỜI LAO ĐỘNG</a:t>
            </a:r>
          </a:p>
        </p:txBody>
      </p:sp>
    </p:spTree>
    <p:extLst>
      <p:ext uri="{BB962C8B-B14F-4D97-AF65-F5344CB8AC3E}">
        <p14:creationId xmlns:p14="http://schemas.microsoft.com/office/powerpoint/2010/main" val="24389395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10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26. Điều dưỡng phục hồi sức </a:t>
            </a:r>
            <a:r>
              <a:rPr lang="en-US" sz="2000" b="1" kern="0" smtClean="0">
                <a:solidFill>
                  <a:srgbClr val="FF0066"/>
                </a:solidFill>
                <a:latin typeface="Arial" charset="0"/>
              </a:rPr>
              <a:t>khỏe: </a:t>
            </a:r>
            <a:r>
              <a:rPr lang="en-US" sz="2000" b="1" kern="0" smtClean="0">
                <a:solidFill>
                  <a:srgbClr val="0000FF"/>
                </a:solidFill>
                <a:latin typeface="Arial" charset="0"/>
              </a:rPr>
              <a:t>Hằng </a:t>
            </a:r>
            <a:r>
              <a:rPr lang="en-US" sz="2000" b="1" kern="0">
                <a:solidFill>
                  <a:srgbClr val="0000FF"/>
                </a:solidFill>
                <a:latin typeface="Arial" charset="0"/>
              </a:rPr>
              <a:t>năm, khuyến khích người sử dụng lao động tổ chức cho </a:t>
            </a:r>
            <a:r>
              <a:rPr lang="en-US" sz="2000" b="1" kern="0" smtClean="0">
                <a:solidFill>
                  <a:srgbClr val="0000FF"/>
                </a:solidFill>
                <a:latin typeface="Arial" charset="0"/>
              </a:rPr>
              <a:t>NLĐ </a:t>
            </a:r>
            <a:r>
              <a:rPr lang="en-US" sz="2000" b="1" kern="0">
                <a:solidFill>
                  <a:srgbClr val="0000FF"/>
                </a:solidFill>
                <a:latin typeface="Arial" charset="0"/>
              </a:rPr>
              <a:t>làm nghề, công việc nặng nhọc, độc hại, nguy hiểm, người lao động làm nghề, công việc đặc biệt nặng nhọc, độc hại, nguy hiểm và </a:t>
            </a:r>
            <a:r>
              <a:rPr lang="en-US" sz="2000" b="1" kern="0" smtClean="0">
                <a:solidFill>
                  <a:srgbClr val="0000FF"/>
                </a:solidFill>
                <a:latin typeface="Arial" charset="0"/>
              </a:rPr>
              <a:t>NLĐ có </a:t>
            </a:r>
            <a:r>
              <a:rPr lang="en-US" sz="2000" b="1" kern="0">
                <a:solidFill>
                  <a:srgbClr val="0000FF"/>
                </a:solidFill>
                <a:latin typeface="Arial" charset="0"/>
              </a:rPr>
              <a:t>sức khỏe kém được điều dưỡng phục hồi sức </a:t>
            </a:r>
            <a:r>
              <a:rPr lang="en-US" sz="2000" b="1" kern="0" smtClean="0">
                <a:solidFill>
                  <a:srgbClr val="0000FF"/>
                </a:solidFill>
                <a:latin typeface="Arial" charset="0"/>
              </a:rPr>
              <a:t>khỏe.</a:t>
            </a:r>
          </a:p>
          <a:p>
            <a:pPr indent="-457200" algn="just" eaLnBrk="1" hangingPunct="1">
              <a:lnSpc>
                <a:spcPct val="108000"/>
              </a:lnSpc>
              <a:spcBef>
                <a:spcPts val="10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27. Quản lý sức khỏe người lao </a:t>
            </a:r>
            <a:r>
              <a:rPr lang="en-US" sz="2000" b="1" kern="0" smtClean="0">
                <a:solidFill>
                  <a:srgbClr val="FF0066"/>
                </a:solidFill>
                <a:latin typeface="Arial" charset="0"/>
              </a:rPr>
              <a:t>động</a:t>
            </a:r>
          </a:p>
          <a:p>
            <a:pPr indent="-457200" algn="just" eaLnBrk="1" hangingPunct="1">
              <a:lnSpc>
                <a:spcPct val="108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phải căn cứ vào tiêu chuẩn sức khỏe quy định cho từng loại nghề, công việc và kết quả khám sức khỏe để sắp xếp công việc phù hợp cho </a:t>
            </a:r>
            <a:r>
              <a:rPr lang="en-US" sz="2000" b="1" kern="0" smtClean="0">
                <a:solidFill>
                  <a:srgbClr val="0000FF"/>
                </a:solidFill>
                <a:latin typeface="Arial" charset="0"/>
              </a:rPr>
              <a:t>NLĐ.</a:t>
            </a:r>
          </a:p>
          <a:p>
            <a:pPr indent="-457200" algn="just" eaLnBrk="1" hangingPunct="1">
              <a:lnSpc>
                <a:spcPct val="108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Người </a:t>
            </a:r>
            <a:r>
              <a:rPr lang="en-US" sz="2000" b="1" kern="0">
                <a:solidFill>
                  <a:srgbClr val="0000FF"/>
                </a:solidFill>
                <a:latin typeface="Arial" charset="0"/>
              </a:rPr>
              <a:t>sử dụng lao động có trách nhiệm lập và quản lý hồ sơ sức khỏe của </a:t>
            </a:r>
            <a:r>
              <a:rPr lang="en-US" sz="2000" b="1" kern="0" smtClean="0">
                <a:solidFill>
                  <a:srgbClr val="0000FF"/>
                </a:solidFill>
                <a:latin typeface="Arial" charset="0"/>
              </a:rPr>
              <a:t>NLĐ, </a:t>
            </a:r>
            <a:r>
              <a:rPr lang="en-US" sz="2000" b="1" kern="0">
                <a:solidFill>
                  <a:srgbClr val="0000FF"/>
                </a:solidFill>
                <a:latin typeface="Arial" charset="0"/>
              </a:rPr>
              <a:t>hồ sơ sức khỏe của người bị bệnh nghề nghiệp; thông báo kết quả khám sức khỏe, khám phát hiện bệnh nghề nghiệp để </a:t>
            </a:r>
            <a:r>
              <a:rPr lang="en-US" sz="2000" b="1" kern="0" smtClean="0">
                <a:solidFill>
                  <a:srgbClr val="0000FF"/>
                </a:solidFill>
                <a:latin typeface="Arial" charset="0"/>
              </a:rPr>
              <a:t>NLĐ biết</a:t>
            </a:r>
            <a:r>
              <a:rPr lang="en-US" sz="2000" b="1" kern="0">
                <a:solidFill>
                  <a:srgbClr val="0000FF"/>
                </a:solidFill>
                <a:latin typeface="Arial" charset="0"/>
              </a:rPr>
              <a:t>; hằng năm, báo cáo về việc quản lý sức khỏe </a:t>
            </a:r>
            <a:r>
              <a:rPr lang="en-US" sz="2000" b="1" kern="0" smtClean="0">
                <a:solidFill>
                  <a:srgbClr val="0000FF"/>
                </a:solidFill>
                <a:latin typeface="Arial" charset="0"/>
              </a:rPr>
              <a:t>NLĐ thuộc </a:t>
            </a:r>
            <a:r>
              <a:rPr lang="en-US" sz="2000" b="1" kern="0">
                <a:solidFill>
                  <a:srgbClr val="0000FF"/>
                </a:solidFill>
                <a:latin typeface="Arial" charset="0"/>
              </a:rPr>
              <a:t>trách nhiệm quản lý cho cơ quan quản lý nhà nước về y tế có thẩm quyền</a:t>
            </a:r>
            <a:r>
              <a:rPr lang="en-US" sz="2000" b="1" kern="0" smtClean="0">
                <a:solidFill>
                  <a:srgbClr val="0000FF"/>
                </a:solidFill>
                <a:latin typeface="Arial" charset="0"/>
              </a:rPr>
              <a:t>.</a:t>
            </a: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10000"/>
              </a:lnSpc>
              <a:spcBef>
                <a:spcPts val="12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3. CHẾ ĐỘ BẢO HỘ LAO ĐỘNG, CHĂM SÓC SỨC KHỎE NGƯỜI LAO ĐỘNG</a:t>
            </a:r>
          </a:p>
        </p:txBody>
      </p:sp>
    </p:spTree>
    <p:extLst>
      <p:ext uri="{BB962C8B-B14F-4D97-AF65-F5344CB8AC3E}">
        <p14:creationId xmlns:p14="http://schemas.microsoft.com/office/powerpoint/2010/main" val="38020179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28. </a:t>
            </a:r>
            <a:r>
              <a:rPr lang="en-US" sz="2000" b="1" kern="0">
                <a:solidFill>
                  <a:srgbClr val="0000FF"/>
                </a:solidFill>
                <a:latin typeface="Arial" charset="0"/>
              </a:rPr>
              <a:t>Máy, thiết bị, vật tư, chất có yêu cầu nghiêm ngặt về an toàn, vệ sinh lao </a:t>
            </a:r>
            <a:r>
              <a:rPr lang="en-US" sz="20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29. </a:t>
            </a:r>
            <a:r>
              <a:rPr lang="en-US" sz="2000" b="1" kern="0">
                <a:solidFill>
                  <a:srgbClr val="0000FF"/>
                </a:solidFill>
                <a:latin typeface="Arial" charset="0"/>
              </a:rPr>
              <a:t>Lập phương án bảo đảm an toàn, vệ sinh lao động khi xây dựng mới, mở rộng hoặc cải tạo công trình, cơ sở để sản xuất, sử dụng, bảo quản, lưu giữ máy, thiết bị, vật tư, chất có yêu cầu nghiêm ngặt về an toàn, vệ sinh lao </a:t>
            </a:r>
            <a:r>
              <a:rPr lang="en-US" sz="20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30. </a:t>
            </a:r>
            <a:r>
              <a:rPr lang="en-US" sz="2000" b="1" kern="0">
                <a:solidFill>
                  <a:srgbClr val="0000FF"/>
                </a:solidFill>
                <a:latin typeface="Arial" charset="0"/>
              </a:rPr>
              <a:t>Sử dụng máy, thiết bị, vật tư, chất có yêu cầu nghiêm ngặt về an toàn, vệ sinh lao </a:t>
            </a:r>
            <a:r>
              <a:rPr lang="en-US" sz="20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31. </a:t>
            </a:r>
            <a:r>
              <a:rPr lang="en-US" sz="2000" b="1" kern="0">
                <a:solidFill>
                  <a:srgbClr val="0000FF"/>
                </a:solidFill>
                <a:latin typeface="Arial" charset="0"/>
              </a:rPr>
              <a:t>Kiểm định máy, thiết bị, vật tư có yêu cầu nghiêm ngặt về an toàn lao </a:t>
            </a:r>
            <a:r>
              <a:rPr lang="en-US" sz="20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32. </a:t>
            </a:r>
            <a:r>
              <a:rPr lang="en-US" sz="2000" b="1" kern="0">
                <a:solidFill>
                  <a:srgbClr val="0000FF"/>
                </a:solidFill>
                <a:latin typeface="Arial" charset="0"/>
              </a:rPr>
              <a:t>Quyền và nghĩa vụ của tổ chức hoạt động kiểm định kỹ thuật an toàn lao </a:t>
            </a:r>
            <a:r>
              <a:rPr lang="en-US" sz="2000" b="1" kern="0" smtClean="0">
                <a:solidFill>
                  <a:srgbClr val="0000FF"/>
                </a:solidFill>
                <a:latin typeface="Arial" charset="0"/>
              </a:rPr>
              <a:t>động</a:t>
            </a:r>
          </a:p>
          <a:p>
            <a:pPr indent="-457200" algn="just" eaLnBrk="1" hangingPunct="1">
              <a:lnSpc>
                <a:spcPct val="105000"/>
              </a:lnSpc>
              <a:spcBef>
                <a:spcPts val="8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33. </a:t>
            </a:r>
            <a:r>
              <a:rPr lang="en-US" sz="2000" b="1" kern="0">
                <a:solidFill>
                  <a:srgbClr val="0000FF"/>
                </a:solidFill>
                <a:latin typeface="Arial" charset="0"/>
              </a:rPr>
              <a:t>Trách nhiệm của các bộ trong việc quản lý nhà nước đối với máy, thiết bị, vật tư, chất có yêu cầu nghiêm ngặt về an toàn, vệ sinh lao </a:t>
            </a:r>
            <a:r>
              <a:rPr lang="en-US" sz="2000" b="1" kern="0" smtClean="0">
                <a:solidFill>
                  <a:srgbClr val="0000FF"/>
                </a:solidFill>
                <a:latin typeface="Arial" charset="0"/>
              </a:rPr>
              <a:t>động</a:t>
            </a: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1000"/>
              </a:spcBef>
              <a:spcAft>
                <a:spcPts val="0"/>
              </a:spcAft>
              <a:defRPr/>
            </a:pPr>
            <a:r>
              <a:rPr lang="en-US" sz="2200" b="1" smtClean="0">
                <a:solidFill>
                  <a:srgbClr val="FF0000"/>
                </a:solidFill>
                <a:latin typeface="Arial" panose="020B0604020202020204" pitchFamily="34" charset="0"/>
                <a:cs typeface="Arial" panose="020B0604020202020204" pitchFamily="34" charset="0"/>
              </a:rPr>
              <a:t>Mục </a:t>
            </a:r>
            <a:r>
              <a:rPr lang="en-US" sz="2200" b="1">
                <a:solidFill>
                  <a:srgbClr val="FF0000"/>
                </a:solidFill>
                <a:latin typeface="Arial" panose="020B0604020202020204" pitchFamily="34" charset="0"/>
                <a:cs typeface="Arial" panose="020B0604020202020204" pitchFamily="34" charset="0"/>
              </a:rPr>
              <a:t>4. QUẢN LÝ MÁY, THIẾT BỊ, VẬT TƯ, CHẤT CÓ YÊU CẦU NGHIÊM NGẶT VỀ AN TOÀN, VỆ SINH LAO ĐỘNG</a:t>
            </a:r>
          </a:p>
        </p:txBody>
      </p:sp>
    </p:spTree>
    <p:extLst>
      <p:ext uri="{BB962C8B-B14F-4D97-AF65-F5344CB8AC3E}">
        <p14:creationId xmlns:p14="http://schemas.microsoft.com/office/powerpoint/2010/main" val="19549728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63. </a:t>
            </a:r>
            <a:r>
              <a:rPr lang="en-US" sz="2000" b="1" kern="0" smtClean="0">
                <a:solidFill>
                  <a:srgbClr val="0000FF"/>
                </a:solidFill>
                <a:latin typeface="Arial" charset="0"/>
              </a:rPr>
              <a:t>ATVSLĐ </a:t>
            </a:r>
            <a:r>
              <a:rPr lang="en-US" sz="2000" b="1" kern="0">
                <a:solidFill>
                  <a:srgbClr val="0000FF"/>
                </a:solidFill>
                <a:latin typeface="Arial" charset="0"/>
              </a:rPr>
              <a:t>đối với lao động nữ, lao động </a:t>
            </a:r>
            <a:r>
              <a:rPr lang="en-US" sz="2000" b="1" kern="0">
                <a:solidFill>
                  <a:srgbClr val="009900"/>
                </a:solidFill>
                <a:latin typeface="Arial" charset="0"/>
              </a:rPr>
              <a:t>chưa thành niên, lao động là người khuyết </a:t>
            </a:r>
            <a:r>
              <a:rPr lang="en-US" sz="2000" b="1" kern="0" smtClean="0">
                <a:solidFill>
                  <a:srgbClr val="009900"/>
                </a:solidFill>
                <a:latin typeface="Arial" charset="0"/>
              </a:rPr>
              <a:t>tật</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64. </a:t>
            </a:r>
            <a:r>
              <a:rPr lang="en-US" sz="2000" b="1" kern="0">
                <a:solidFill>
                  <a:srgbClr val="0000FF"/>
                </a:solidFill>
                <a:latin typeface="Arial" charset="0"/>
              </a:rPr>
              <a:t>Điều kiện sử dụng </a:t>
            </a:r>
            <a:r>
              <a:rPr lang="en-US" sz="2000" b="1" kern="0" smtClean="0">
                <a:solidFill>
                  <a:srgbClr val="009900"/>
                </a:solidFill>
                <a:latin typeface="Arial" charset="0"/>
              </a:rPr>
              <a:t>NLĐ </a:t>
            </a:r>
            <a:r>
              <a:rPr lang="en-US" sz="2000" b="1" kern="0">
                <a:solidFill>
                  <a:srgbClr val="009900"/>
                </a:solidFill>
                <a:latin typeface="Arial" charset="0"/>
              </a:rPr>
              <a:t>cao tuổi </a:t>
            </a:r>
            <a:r>
              <a:rPr lang="en-US" sz="2000" b="1" kern="0">
                <a:solidFill>
                  <a:srgbClr val="0000FF"/>
                </a:solidFill>
                <a:latin typeface="Arial" charset="0"/>
              </a:rPr>
              <a:t>làm nghề, công việc nặng nhọc, độc hại, nguy </a:t>
            </a:r>
            <a:r>
              <a:rPr lang="en-US" sz="2000" b="1" kern="0" smtClean="0">
                <a:solidFill>
                  <a:srgbClr val="0000FF"/>
                </a:solidFill>
                <a:latin typeface="Arial" charset="0"/>
              </a:rPr>
              <a:t>hiểm</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65. </a:t>
            </a:r>
            <a:r>
              <a:rPr lang="en-US" sz="2000" b="1" kern="0" smtClean="0">
                <a:solidFill>
                  <a:srgbClr val="0000FF"/>
                </a:solidFill>
                <a:latin typeface="Arial" charset="0"/>
              </a:rPr>
              <a:t>ATVSLĐ </a:t>
            </a:r>
            <a:r>
              <a:rPr lang="en-US" sz="2000" b="1" kern="0">
                <a:solidFill>
                  <a:srgbClr val="0000FF"/>
                </a:solidFill>
                <a:latin typeface="Arial" charset="0"/>
              </a:rPr>
              <a:t>trong trường hợp </a:t>
            </a:r>
            <a:r>
              <a:rPr lang="en-US" sz="2000" b="1" kern="0">
                <a:solidFill>
                  <a:srgbClr val="009900"/>
                </a:solidFill>
                <a:latin typeface="Arial" charset="0"/>
              </a:rPr>
              <a:t>cho thuê lại lao </a:t>
            </a:r>
            <a:r>
              <a:rPr lang="en-US" sz="2000" b="1" kern="0" smtClean="0">
                <a:solidFill>
                  <a:srgbClr val="009900"/>
                </a:solidFill>
                <a:latin typeface="Arial" charset="0"/>
              </a:rPr>
              <a:t>động</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66. </a:t>
            </a:r>
            <a:r>
              <a:rPr lang="en-US" sz="2000" b="1" kern="0" smtClean="0">
                <a:solidFill>
                  <a:srgbClr val="0000FF"/>
                </a:solidFill>
                <a:latin typeface="Arial" charset="0"/>
              </a:rPr>
              <a:t>ATVSLĐ </a:t>
            </a:r>
            <a:r>
              <a:rPr lang="en-US" sz="2000" b="1" kern="0">
                <a:solidFill>
                  <a:srgbClr val="0000FF"/>
                </a:solidFill>
                <a:latin typeface="Arial" charset="0"/>
              </a:rPr>
              <a:t>tại nơi có </a:t>
            </a:r>
            <a:r>
              <a:rPr lang="en-US" sz="2000" b="1" kern="0">
                <a:solidFill>
                  <a:srgbClr val="009900"/>
                </a:solidFill>
                <a:latin typeface="Arial" charset="0"/>
              </a:rPr>
              <a:t>nhiều </a:t>
            </a:r>
            <a:r>
              <a:rPr lang="en-US" sz="2000" b="1" kern="0" smtClean="0">
                <a:solidFill>
                  <a:srgbClr val="009900"/>
                </a:solidFill>
                <a:latin typeface="Arial" charset="0"/>
              </a:rPr>
              <a:t>NLĐ </a:t>
            </a:r>
            <a:r>
              <a:rPr lang="en-US" sz="2000" b="1" kern="0">
                <a:solidFill>
                  <a:srgbClr val="009900"/>
                </a:solidFill>
                <a:latin typeface="Arial" charset="0"/>
              </a:rPr>
              <a:t>thuộc nhiều người sử dụng lao động cùng làm </a:t>
            </a:r>
            <a:r>
              <a:rPr lang="en-US" sz="2000" b="1" kern="0" smtClean="0">
                <a:solidFill>
                  <a:srgbClr val="009900"/>
                </a:solidFill>
                <a:latin typeface="Arial" charset="0"/>
              </a:rPr>
              <a:t>việc</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67. </a:t>
            </a:r>
            <a:r>
              <a:rPr lang="en-US" sz="2000" b="1" kern="0" smtClean="0">
                <a:solidFill>
                  <a:srgbClr val="0000FF"/>
                </a:solidFill>
                <a:latin typeface="Arial" charset="0"/>
              </a:rPr>
              <a:t>ATVSLĐ </a:t>
            </a:r>
            <a:r>
              <a:rPr lang="en-US" sz="2000" b="1" kern="0">
                <a:solidFill>
                  <a:srgbClr val="0000FF"/>
                </a:solidFill>
                <a:latin typeface="Arial" charset="0"/>
              </a:rPr>
              <a:t>đối với </a:t>
            </a:r>
            <a:r>
              <a:rPr lang="en-US" sz="2000" b="1" kern="0" smtClean="0">
                <a:solidFill>
                  <a:srgbClr val="009900"/>
                </a:solidFill>
                <a:latin typeface="Arial" charset="0"/>
              </a:rPr>
              <a:t>NLĐ </a:t>
            </a:r>
            <a:r>
              <a:rPr lang="en-US" sz="2000" b="1" kern="0">
                <a:solidFill>
                  <a:srgbClr val="009900"/>
                </a:solidFill>
                <a:latin typeface="Arial" charset="0"/>
              </a:rPr>
              <a:t>Việt Nam đi làm việc ở nước </a:t>
            </a:r>
            <a:r>
              <a:rPr lang="en-US" sz="2000" b="1" kern="0" smtClean="0">
                <a:solidFill>
                  <a:srgbClr val="009900"/>
                </a:solidFill>
                <a:latin typeface="Arial" charset="0"/>
              </a:rPr>
              <a:t>ngoài</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68. </a:t>
            </a:r>
            <a:r>
              <a:rPr lang="en-US" sz="2000" b="1" kern="0" smtClean="0">
                <a:solidFill>
                  <a:srgbClr val="0000FF"/>
                </a:solidFill>
                <a:latin typeface="Arial" charset="0"/>
              </a:rPr>
              <a:t>ATVSLĐ </a:t>
            </a:r>
            <a:r>
              <a:rPr lang="en-US" sz="2000" b="1" kern="0">
                <a:solidFill>
                  <a:srgbClr val="0000FF"/>
                </a:solidFill>
                <a:latin typeface="Arial" charset="0"/>
              </a:rPr>
              <a:t>đối với lao động là </a:t>
            </a:r>
            <a:r>
              <a:rPr lang="en-US" sz="2000" b="1" kern="0">
                <a:solidFill>
                  <a:srgbClr val="009900"/>
                </a:solidFill>
                <a:latin typeface="Arial" charset="0"/>
              </a:rPr>
              <a:t>người giúp việc gia </a:t>
            </a:r>
            <a:r>
              <a:rPr lang="en-US" sz="2000" b="1" kern="0" smtClean="0">
                <a:solidFill>
                  <a:srgbClr val="009900"/>
                </a:solidFill>
                <a:latin typeface="Arial" charset="0"/>
              </a:rPr>
              <a:t>đình</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69. </a:t>
            </a:r>
            <a:r>
              <a:rPr lang="en-US" sz="2000" b="1" kern="0" smtClean="0">
                <a:solidFill>
                  <a:srgbClr val="0000FF"/>
                </a:solidFill>
                <a:latin typeface="Arial" charset="0"/>
              </a:rPr>
              <a:t>ATVSLĐ </a:t>
            </a:r>
            <a:r>
              <a:rPr lang="en-US" sz="2000" b="1" kern="0">
                <a:solidFill>
                  <a:srgbClr val="0000FF"/>
                </a:solidFill>
                <a:latin typeface="Arial" charset="0"/>
              </a:rPr>
              <a:t>đối với </a:t>
            </a:r>
            <a:r>
              <a:rPr lang="en-US" sz="2000" b="1" kern="0" smtClean="0">
                <a:solidFill>
                  <a:srgbClr val="009900"/>
                </a:solidFill>
                <a:latin typeface="Arial" charset="0"/>
              </a:rPr>
              <a:t>NLĐ </a:t>
            </a:r>
            <a:r>
              <a:rPr lang="en-US" sz="2000" b="1" kern="0">
                <a:solidFill>
                  <a:srgbClr val="009900"/>
                </a:solidFill>
                <a:latin typeface="Arial" charset="0"/>
              </a:rPr>
              <a:t>nhận công việc về làm tại </a:t>
            </a:r>
            <a:r>
              <a:rPr lang="en-US" sz="2000" b="1" kern="0" smtClean="0">
                <a:solidFill>
                  <a:srgbClr val="009900"/>
                </a:solidFill>
                <a:latin typeface="Arial" charset="0"/>
              </a:rPr>
              <a:t>nhà</a:t>
            </a:r>
          </a:p>
          <a:p>
            <a:pPr indent="-457200" algn="just" eaLnBrk="1" hangingPunct="1">
              <a:lnSpc>
                <a:spcPct val="110000"/>
              </a:lnSpc>
              <a:spcBef>
                <a:spcPts val="1200"/>
              </a:spcBef>
              <a:spcAft>
                <a:spcPts val="0"/>
              </a:spcAft>
              <a:buClr>
                <a:srgbClr val="FF0000"/>
              </a:buClr>
              <a:buFont typeface="Wingdings" pitchFamily="2" charset="2"/>
              <a:buChar char="v"/>
              <a:defRPr/>
            </a:pPr>
            <a:r>
              <a:rPr lang="en-US" sz="2000" b="1" kern="0">
                <a:solidFill>
                  <a:srgbClr val="FF0066"/>
                </a:solidFill>
                <a:latin typeface="Arial" charset="0"/>
              </a:rPr>
              <a:t>Điều 70. </a:t>
            </a:r>
            <a:r>
              <a:rPr lang="en-US" sz="2000" b="1" kern="0" smtClean="0">
                <a:solidFill>
                  <a:srgbClr val="0000FF"/>
                </a:solidFill>
                <a:latin typeface="Arial" charset="0"/>
              </a:rPr>
              <a:t>ATVSLĐ </a:t>
            </a:r>
            <a:r>
              <a:rPr lang="en-US" sz="2000" b="1" kern="0">
                <a:solidFill>
                  <a:srgbClr val="0000FF"/>
                </a:solidFill>
                <a:latin typeface="Arial" charset="0"/>
              </a:rPr>
              <a:t>đối với </a:t>
            </a:r>
            <a:r>
              <a:rPr lang="en-US" sz="2000" b="1" kern="0">
                <a:solidFill>
                  <a:srgbClr val="009900"/>
                </a:solidFill>
                <a:latin typeface="Arial" charset="0"/>
              </a:rPr>
              <a:t>học sinh, sinh viên, người học nghề, tập nghề, thử </a:t>
            </a:r>
            <a:r>
              <a:rPr lang="en-US" sz="2000" b="1" kern="0" smtClean="0">
                <a:solidFill>
                  <a:srgbClr val="009900"/>
                </a:solidFill>
                <a:latin typeface="Arial" charset="0"/>
              </a:rPr>
              <a:t>việc</a:t>
            </a:r>
            <a:endParaRPr lang="en-US" sz="20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5000"/>
              </a:lnSpc>
              <a:spcBef>
                <a:spcPts val="800"/>
              </a:spcBef>
              <a:spcAft>
                <a:spcPts val="0"/>
              </a:spcAft>
              <a:defRPr/>
            </a:pPr>
            <a:r>
              <a:rPr lang="en-US" sz="2200" b="1" smtClean="0">
                <a:solidFill>
                  <a:srgbClr val="FF0000"/>
                </a:solidFill>
                <a:latin typeface="Arial" panose="020B0604020202020204" pitchFamily="34" charset="0"/>
                <a:cs typeface="Arial" panose="020B0604020202020204" pitchFamily="34" charset="0"/>
              </a:rPr>
              <a:t>Chương </a:t>
            </a:r>
            <a:r>
              <a:rPr lang="en-US" sz="2200" b="1">
                <a:solidFill>
                  <a:srgbClr val="FF0000"/>
                </a:solidFill>
                <a:latin typeface="Arial" panose="020B0604020202020204" pitchFamily="34" charset="0"/>
                <a:cs typeface="Arial" panose="020B0604020202020204" pitchFamily="34" charset="0"/>
              </a:rPr>
              <a:t>IV. BẢO ĐẢM AN TOÀN, VỆ SINH LAO ĐỘNG ĐỐI VỚI MỘT SỐ LAO ĐỘNG ĐẶC THÙ</a:t>
            </a:r>
          </a:p>
        </p:txBody>
      </p:sp>
    </p:spTree>
    <p:extLst>
      <p:ext uri="{BB962C8B-B14F-4D97-AF65-F5344CB8AC3E}">
        <p14:creationId xmlns:p14="http://schemas.microsoft.com/office/powerpoint/2010/main" val="1897687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Cơ </a:t>
            </a:r>
            <a:r>
              <a:rPr lang="en-US" sz="2100" b="1" kern="0">
                <a:solidFill>
                  <a:srgbClr val="0000FF"/>
                </a:solidFill>
                <a:latin typeface="Arial" charset="0"/>
              </a:rPr>
              <a:t>sở giáo dục, cơ sở dạy nghề chịu trách nhiệm bảo đảm các điều kiện về an toàn, vệ sinh lao động cho học sinh, sinh viên, người học nghề trong thời gian thực hành, học nghề như đối với người lao động quy định tại các điều 15, 16, 18, 19, 20, 23, 24, 25 và khoản 1 Điều 27 của Luật </a:t>
            </a:r>
            <a:r>
              <a:rPr lang="en-US" sz="2100" b="1" kern="0" smtClean="0">
                <a:solidFill>
                  <a:srgbClr val="0000FF"/>
                </a:solidFill>
                <a:latin typeface="Arial" charset="0"/>
              </a:rPr>
              <a:t>này.</a:t>
            </a:r>
          </a:p>
          <a:p>
            <a:pPr indent="-457200" algn="just" eaLnBrk="1" hangingPunct="1">
              <a:lnSpc>
                <a:spcPct val="108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Người </a:t>
            </a:r>
            <a:r>
              <a:rPr lang="en-US" sz="2100" b="1" kern="0">
                <a:solidFill>
                  <a:srgbClr val="0000FF"/>
                </a:solidFill>
                <a:latin typeface="Arial" charset="0"/>
              </a:rPr>
              <a:t>sử dụng lao động chịu trách nhiệm thực hiện các quy định về an toàn, vệ sinh lao động đối với người học nghề, tập nghề, thử việc như đối với người lao động tại Luật này, kể cả trường hợp bị tai nạn lao </a:t>
            </a:r>
            <a:r>
              <a:rPr lang="en-US" sz="2100" b="1" kern="0" smtClean="0">
                <a:solidFill>
                  <a:srgbClr val="0000FF"/>
                </a:solidFill>
                <a:latin typeface="Arial" charset="0"/>
              </a:rPr>
              <a:t>động.</a:t>
            </a:r>
          </a:p>
          <a:p>
            <a:pPr indent="-457200" algn="just" eaLnBrk="1" hangingPunct="1">
              <a:lnSpc>
                <a:spcPct val="108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Học </a:t>
            </a:r>
            <a:r>
              <a:rPr lang="en-US" sz="2100" b="1" kern="0">
                <a:solidFill>
                  <a:srgbClr val="0000FF"/>
                </a:solidFill>
                <a:latin typeface="Arial" charset="0"/>
              </a:rPr>
              <a:t>sinh, sinh viên, người học nghề trong thời gian thực hành, học nghề, tập nghề phải tuân thủ các quy định về an toàn, vệ sinh lao động của cơ sở giáo dục, cơ sở dạy </a:t>
            </a:r>
            <a:r>
              <a:rPr lang="en-US" sz="2100" b="1" kern="0" smtClean="0">
                <a:solidFill>
                  <a:srgbClr val="0000FF"/>
                </a:solidFill>
                <a:latin typeface="Arial" charset="0"/>
              </a:rPr>
              <a:t>nghề.</a:t>
            </a:r>
          </a:p>
          <a:p>
            <a:pPr indent="-457200" algn="just" eaLnBrk="1" hangingPunct="1">
              <a:lnSpc>
                <a:spcPct val="108000"/>
              </a:lnSpc>
              <a:spcBef>
                <a:spcPts val="1000"/>
              </a:spcBef>
              <a:spcAft>
                <a:spcPts val="0"/>
              </a:spcAft>
              <a:buClr>
                <a:srgbClr val="FF0000"/>
              </a:buClr>
              <a:buFont typeface="+mj-lt"/>
              <a:buAutoNum type="arabicPeriod"/>
              <a:defRPr/>
            </a:pPr>
            <a:r>
              <a:rPr lang="en-US" sz="2100" b="1" kern="0" smtClean="0">
                <a:solidFill>
                  <a:srgbClr val="0000FF"/>
                </a:solidFill>
                <a:latin typeface="Arial" charset="0"/>
              </a:rPr>
              <a:t>Trường </a:t>
            </a:r>
            <a:r>
              <a:rPr lang="en-US" sz="2100" b="1" kern="0">
                <a:solidFill>
                  <a:srgbClr val="0000FF"/>
                </a:solidFill>
                <a:latin typeface="Arial" charset="0"/>
              </a:rPr>
              <a:t>hợp học sinh, sinh viên trong thời gian thực hành bị tai nạn lao động thì được hỗ trợ theo quy định của Chính phủ</a:t>
            </a:r>
            <a:r>
              <a:rPr lang="en-US" sz="2100" b="1" kern="0" smtClean="0">
                <a:solidFill>
                  <a:srgbClr val="0000FF"/>
                </a:solidFill>
                <a:latin typeface="Arial" charset="0"/>
              </a:rPr>
              <a:t>.</a:t>
            </a:r>
            <a:endParaRPr lang="en-US" sz="21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1000"/>
              </a:spcBef>
              <a:spcAft>
                <a:spcPts val="0"/>
              </a:spcAft>
              <a:defRPr/>
            </a:pPr>
            <a:r>
              <a:rPr lang="en-US" sz="2200" b="1" smtClean="0">
                <a:solidFill>
                  <a:srgbClr val="FF0000"/>
                </a:solidFill>
                <a:latin typeface="Arial" panose="020B0604020202020204" pitchFamily="34" charset="0"/>
                <a:cs typeface="Arial" panose="020B0604020202020204" pitchFamily="34" charset="0"/>
              </a:rPr>
              <a:t>Điều </a:t>
            </a:r>
            <a:r>
              <a:rPr lang="en-US" sz="2200" b="1">
                <a:solidFill>
                  <a:srgbClr val="FF0000"/>
                </a:solidFill>
                <a:latin typeface="Arial" panose="020B0604020202020204" pitchFamily="34" charset="0"/>
                <a:cs typeface="Arial" panose="020B0604020202020204" pitchFamily="34" charset="0"/>
              </a:rPr>
              <a:t>70. An toàn, vệ sinh lao động đối với học sinh, sinh viên, người học nghề, tập nghề, thử việc</a:t>
            </a:r>
          </a:p>
        </p:txBody>
      </p:sp>
    </p:spTree>
    <p:extLst>
      <p:ext uri="{BB962C8B-B14F-4D97-AF65-F5344CB8AC3E}">
        <p14:creationId xmlns:p14="http://schemas.microsoft.com/office/powerpoint/2010/main" val="12722774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200" b="1" kern="0" smtClean="0">
                <a:solidFill>
                  <a:srgbClr val="FF0066"/>
                </a:solidFill>
                <a:latin typeface="Arial" charset="0"/>
              </a:rPr>
              <a:t>Điều </a:t>
            </a:r>
            <a:r>
              <a:rPr lang="en-US" sz="2200" b="1" kern="0">
                <a:solidFill>
                  <a:srgbClr val="FF0066"/>
                </a:solidFill>
                <a:latin typeface="Arial" charset="0"/>
              </a:rPr>
              <a:t>83. Trách nhiệm quản lý nhà nước về </a:t>
            </a:r>
            <a:r>
              <a:rPr lang="en-US" sz="2200" b="1" kern="0" smtClean="0">
                <a:solidFill>
                  <a:srgbClr val="FF0066"/>
                </a:solidFill>
                <a:latin typeface="Arial" charset="0"/>
              </a:rPr>
              <a:t>ATVSLĐ</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Chính </a:t>
            </a:r>
            <a:r>
              <a:rPr lang="en-US" sz="2200" b="1" kern="0">
                <a:solidFill>
                  <a:srgbClr val="0000FF"/>
                </a:solidFill>
                <a:latin typeface="Arial" charset="0"/>
              </a:rPr>
              <a:t>phủ thống nhất quản lý nhà nước về </a:t>
            </a:r>
            <a:r>
              <a:rPr lang="en-US" sz="2200" b="1" kern="0" smtClean="0">
                <a:solidFill>
                  <a:srgbClr val="0000FF"/>
                </a:solidFill>
                <a:latin typeface="Arial" charset="0"/>
              </a:rPr>
              <a:t>ATVSLĐ.</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Bộ </a:t>
            </a:r>
            <a:r>
              <a:rPr lang="en-US" sz="2200" b="1" kern="0">
                <a:solidFill>
                  <a:srgbClr val="0000FF"/>
                </a:solidFill>
                <a:latin typeface="Arial" charset="0"/>
              </a:rPr>
              <a:t>Lao động - Thương binh và Xã hội chịu trách nhiệm trước Chính phủ thống nhất thực hiện quản lý nhà nước về an toàn, vệ sinh lao </a:t>
            </a:r>
            <a:r>
              <a:rPr lang="en-US" sz="22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Các </a:t>
            </a:r>
            <a:r>
              <a:rPr lang="en-US" sz="2200" b="1" kern="0">
                <a:solidFill>
                  <a:srgbClr val="0000FF"/>
                </a:solidFill>
                <a:latin typeface="Arial" charset="0"/>
              </a:rPr>
              <a:t>bộ, cơ quan ngang bộ trong phạm vi nhiệm vụ, quyền hạn của mình có trách nhiệm thực hiện quản lý nhà nước về an toàn, vệ sinh lao </a:t>
            </a:r>
            <a:r>
              <a:rPr lang="en-US" sz="2200" b="1" kern="0" smtClean="0">
                <a:solidFill>
                  <a:srgbClr val="0000FF"/>
                </a:solidFill>
                <a:latin typeface="Arial" charset="0"/>
              </a:rPr>
              <a:t>động.</a:t>
            </a:r>
          </a:p>
          <a:p>
            <a:pPr indent="-457200" algn="just" eaLnBrk="1" hangingPunct="1">
              <a:lnSpc>
                <a:spcPct val="110000"/>
              </a:lnSpc>
              <a:spcBef>
                <a:spcPts val="1200"/>
              </a:spcBef>
              <a:spcAft>
                <a:spcPts val="0"/>
              </a:spcAft>
              <a:buClr>
                <a:srgbClr val="FF0000"/>
              </a:buClr>
              <a:buFont typeface="+mj-lt"/>
              <a:buAutoNum type="arabicPeriod"/>
              <a:defRPr/>
            </a:pPr>
            <a:r>
              <a:rPr lang="en-US" sz="2200" b="1" kern="0" smtClean="0">
                <a:solidFill>
                  <a:srgbClr val="0000FF"/>
                </a:solidFill>
                <a:latin typeface="Arial" charset="0"/>
              </a:rPr>
              <a:t>Ủy </a:t>
            </a:r>
            <a:r>
              <a:rPr lang="en-US" sz="2200" b="1" kern="0">
                <a:solidFill>
                  <a:srgbClr val="0000FF"/>
                </a:solidFill>
                <a:latin typeface="Arial" charset="0"/>
              </a:rPr>
              <a:t>ban nhân dân các cấp trong phạm vi nhiệm vụ, quyền hạn của mình thực hiện quản lý nhà nước về an toàn, vệ sinh lao động</a:t>
            </a:r>
            <a:r>
              <a:rPr lang="en-US" sz="2200" b="1" kern="0" smtClean="0">
                <a:solidFill>
                  <a:srgbClr val="0000FF"/>
                </a:solidFill>
                <a:latin typeface="Arial" charset="0"/>
              </a:rPr>
              <a:t>.</a:t>
            </a:r>
            <a:endParaRPr lang="en-US" sz="22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1000"/>
              </a:spcBef>
              <a:spcAft>
                <a:spcPts val="0"/>
              </a:spcAft>
              <a:defRPr/>
            </a:pPr>
            <a:r>
              <a:rPr lang="en-US" sz="2200" b="1" smtClean="0">
                <a:solidFill>
                  <a:srgbClr val="FF0000"/>
                </a:solidFill>
                <a:latin typeface="Arial" panose="020B0604020202020204" pitchFamily="34" charset="0"/>
                <a:cs typeface="Arial" panose="020B0604020202020204" pitchFamily="34" charset="0"/>
              </a:rPr>
              <a:t>Chương </a:t>
            </a:r>
            <a:r>
              <a:rPr lang="en-US" sz="2200" b="1">
                <a:solidFill>
                  <a:srgbClr val="FF0000"/>
                </a:solidFill>
                <a:latin typeface="Arial" panose="020B0604020202020204" pitchFamily="34" charset="0"/>
                <a:cs typeface="Arial" panose="020B0604020202020204" pitchFamily="34" charset="0"/>
              </a:rPr>
              <a:t>VI. QUẢN LÝ NHÀ NƯỚC VỀ </a:t>
            </a:r>
            <a:r>
              <a:rPr lang="en-US" sz="2200" b="1" smtClean="0">
                <a:solidFill>
                  <a:srgbClr val="FF0000"/>
                </a:solidFill>
                <a:latin typeface="Arial" panose="020B0604020202020204" pitchFamily="34" charset="0"/>
                <a:cs typeface="Arial" panose="020B0604020202020204" pitchFamily="34" charset="0"/>
              </a:rPr>
              <a:t>ATVSLĐ</a:t>
            </a:r>
            <a:endParaRPr lang="en-US" sz="22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2251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CẦN THIẾT BAN HÀNH LUẬT</a:t>
            </a:r>
            <a:endParaRPr lang="en-US" sz="26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startAt="4"/>
              <a:defRPr/>
            </a:pPr>
            <a:r>
              <a:rPr lang="en-US" sz="2100" b="1" kern="0" smtClean="0">
                <a:solidFill>
                  <a:srgbClr val="0000FF"/>
                </a:solidFill>
                <a:latin typeface="Arial" charset="0"/>
              </a:rPr>
              <a:t>C</a:t>
            </a:r>
            <a:r>
              <a:rPr lang="pl-PL" sz="2100" b="1" kern="0" smtClean="0">
                <a:solidFill>
                  <a:srgbClr val="0000FF"/>
                </a:solidFill>
                <a:latin typeface="Arial" charset="0"/>
              </a:rPr>
              <a:t>hính </a:t>
            </a:r>
            <a:r>
              <a:rPr lang="pl-PL" sz="2100" b="1" kern="0">
                <a:solidFill>
                  <a:srgbClr val="0000FF"/>
                </a:solidFill>
                <a:latin typeface="Arial" charset="0"/>
              </a:rPr>
              <a:t>sách hiện hành về ATVSLĐ chưa thu hút và huy động hiệu quả các nguồn lực xã hội đầu tư cho công tác ATVSLĐ cũng như phát triển các dịch vụ trong lĩnh vực </a:t>
            </a:r>
            <a:r>
              <a:rPr lang="pl-PL" sz="2100" b="1" kern="0" smtClean="0">
                <a:solidFill>
                  <a:srgbClr val="0000FF"/>
                </a:solidFill>
                <a:latin typeface="Arial" charset="0"/>
              </a:rPr>
              <a:t>này;</a:t>
            </a:r>
            <a:endParaRPr lang="en-US" sz="21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startAt="4"/>
              <a:defRPr/>
            </a:pPr>
            <a:r>
              <a:rPr lang="en-US" sz="2100" b="1" kern="0">
                <a:solidFill>
                  <a:srgbClr val="0000FF"/>
                </a:solidFill>
                <a:latin typeface="Arial" charset="0"/>
              </a:rPr>
              <a:t>C</a:t>
            </a:r>
            <a:r>
              <a:rPr lang="pl-PL" sz="2100" b="1" kern="0" smtClean="0">
                <a:solidFill>
                  <a:srgbClr val="0000FF"/>
                </a:solidFill>
                <a:latin typeface="Arial" charset="0"/>
              </a:rPr>
              <a:t>hính </a:t>
            </a:r>
            <a:r>
              <a:rPr lang="pl-PL" sz="2100" b="1" kern="0">
                <a:solidFill>
                  <a:srgbClr val="0000FF"/>
                </a:solidFill>
                <a:latin typeface="Arial" charset="0"/>
              </a:rPr>
              <a:t>sách bảo hiểm tai nạn lao động, bệnh nghề nghiệp mới quy định việc giải quyết hậu quả thông qua chi trả chế độ cho người bị tai nạn lao động, bệnh nghề nghiệp mà chưa quy định về việc phòng ngừa tai nạn lao động, bệnh nghề nghiệp, chia sẻ rủi ro với người sử dụng lao động khi xảy ra các vụ tai nạn lao động nghiêm trọng. Trong khi công tác phòng ngừa tại nạn lao động, bệnh nghề nghiệp được đặt lên hàng đầu, đang là xu thế chung, là chuẩn mực quốc tế cũng như yêu cầu nội luật hóa các </a:t>
            </a:r>
            <a:r>
              <a:rPr lang="it-IT" sz="2100" b="1" kern="0">
                <a:solidFill>
                  <a:srgbClr val="0000FF"/>
                </a:solidFill>
                <a:latin typeface="Arial" charset="0"/>
              </a:rPr>
              <a:t>Công ước của Tổ chức lao động Quốc tế (ILO) mà Việt Nam là thành viên</a:t>
            </a:r>
            <a:r>
              <a:rPr lang="pl-PL"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1814484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7000"/>
              </a:lnSpc>
              <a:spcBef>
                <a:spcPts val="700"/>
              </a:spcBef>
              <a:spcAft>
                <a:spcPts val="0"/>
              </a:spcAft>
              <a:buClr>
                <a:srgbClr val="FF0000"/>
              </a:buClr>
              <a:buFont typeface="Wingdings" pitchFamily="2" charset="2"/>
              <a:buChar char="v"/>
              <a:defRPr/>
            </a:pPr>
            <a:r>
              <a:rPr lang="en-US" sz="1900" b="1" kern="0" smtClean="0">
                <a:solidFill>
                  <a:srgbClr val="FF0066"/>
                </a:solidFill>
                <a:latin typeface="Arial" charset="0"/>
              </a:rPr>
              <a:t>Điều </a:t>
            </a:r>
            <a:r>
              <a:rPr lang="en-US" sz="1900" b="1" kern="0">
                <a:solidFill>
                  <a:srgbClr val="FF0066"/>
                </a:solidFill>
                <a:latin typeface="Arial" charset="0"/>
              </a:rPr>
              <a:t>86. Trách nhiệm </a:t>
            </a:r>
            <a:r>
              <a:rPr lang="en-US" sz="1900" b="1" kern="0" smtClean="0">
                <a:solidFill>
                  <a:srgbClr val="FF0066"/>
                </a:solidFill>
                <a:latin typeface="Arial" charset="0"/>
              </a:rPr>
              <a:t>QLNN </a:t>
            </a:r>
            <a:r>
              <a:rPr lang="en-US" sz="1900" b="1" kern="0">
                <a:solidFill>
                  <a:srgbClr val="FF0066"/>
                </a:solidFill>
                <a:latin typeface="Arial" charset="0"/>
              </a:rPr>
              <a:t>về </a:t>
            </a:r>
            <a:r>
              <a:rPr lang="en-US" sz="1900" b="1" kern="0" smtClean="0">
                <a:solidFill>
                  <a:srgbClr val="FF0066"/>
                </a:solidFill>
                <a:latin typeface="Arial" charset="0"/>
              </a:rPr>
              <a:t>ATVSLĐ </a:t>
            </a:r>
            <a:r>
              <a:rPr lang="en-US" sz="1900" b="1" kern="0">
                <a:solidFill>
                  <a:srgbClr val="FF0066"/>
                </a:solidFill>
                <a:latin typeface="Arial" charset="0"/>
              </a:rPr>
              <a:t>của </a:t>
            </a:r>
            <a:r>
              <a:rPr lang="en-US" sz="1900" b="1" kern="0" smtClean="0">
                <a:solidFill>
                  <a:srgbClr val="FF0066"/>
                </a:solidFill>
                <a:latin typeface="Arial" charset="0"/>
              </a:rPr>
              <a:t>UBND các </a:t>
            </a:r>
            <a:r>
              <a:rPr lang="en-US" sz="1900" b="1" kern="0">
                <a:solidFill>
                  <a:srgbClr val="FF0066"/>
                </a:solidFill>
                <a:latin typeface="Arial" charset="0"/>
              </a:rPr>
              <a:t>cấp</a:t>
            </a:r>
          </a:p>
          <a:p>
            <a:pPr indent="-457200" algn="just" eaLnBrk="1" hangingPunct="1">
              <a:lnSpc>
                <a:spcPct val="107000"/>
              </a:lnSpc>
              <a:spcBef>
                <a:spcPts val="700"/>
              </a:spcBef>
              <a:spcAft>
                <a:spcPts val="0"/>
              </a:spcAft>
              <a:buClr>
                <a:srgbClr val="FF0000"/>
              </a:buClr>
              <a:buFont typeface="+mj-lt"/>
              <a:buAutoNum type="arabicPeriod"/>
              <a:defRPr/>
            </a:pPr>
            <a:r>
              <a:rPr lang="en-US" sz="1900" b="1" kern="0" smtClean="0">
                <a:solidFill>
                  <a:srgbClr val="0000FF"/>
                </a:solidFill>
                <a:latin typeface="Arial" charset="0"/>
              </a:rPr>
              <a:t>Xây </a:t>
            </a:r>
            <a:r>
              <a:rPr lang="en-US" sz="1900" b="1" kern="0">
                <a:solidFill>
                  <a:srgbClr val="0000FF"/>
                </a:solidFill>
                <a:latin typeface="Arial" charset="0"/>
              </a:rPr>
              <a:t>dựng, trình cơ quan nhà nước có thẩm quyền ban hành hoặc ban hành theo thẩm quyền văn bản quy phạm pháp luật, quy chuẩn kỹ thuật địa </a:t>
            </a:r>
            <a:r>
              <a:rPr lang="en-US" sz="1900" b="1" kern="0" smtClean="0">
                <a:solidFill>
                  <a:srgbClr val="0000FF"/>
                </a:solidFill>
                <a:latin typeface="Arial" charset="0"/>
              </a:rPr>
              <a:t>phương.</a:t>
            </a:r>
          </a:p>
          <a:p>
            <a:pPr indent="-457200" algn="just" eaLnBrk="1" hangingPunct="1">
              <a:lnSpc>
                <a:spcPct val="107000"/>
              </a:lnSpc>
              <a:spcBef>
                <a:spcPts val="700"/>
              </a:spcBef>
              <a:spcAft>
                <a:spcPts val="0"/>
              </a:spcAft>
              <a:buClr>
                <a:srgbClr val="FF0000"/>
              </a:buClr>
              <a:buFont typeface="+mj-lt"/>
              <a:buAutoNum type="arabicPeriod"/>
              <a:defRPr/>
            </a:pPr>
            <a:r>
              <a:rPr lang="en-US" sz="1900" b="1" kern="0" smtClean="0">
                <a:solidFill>
                  <a:srgbClr val="0000FF"/>
                </a:solidFill>
                <a:latin typeface="Arial" charset="0"/>
              </a:rPr>
              <a:t>Chịu </a:t>
            </a:r>
            <a:r>
              <a:rPr lang="en-US" sz="1900" b="1" kern="0">
                <a:solidFill>
                  <a:srgbClr val="0000FF"/>
                </a:solidFill>
                <a:latin typeface="Arial" charset="0"/>
              </a:rPr>
              <a:t>trách nhiệm quản lý </a:t>
            </a:r>
            <a:r>
              <a:rPr lang="en-US" sz="1900" b="1" kern="0" smtClean="0">
                <a:solidFill>
                  <a:srgbClr val="0000FF"/>
                </a:solidFill>
                <a:latin typeface="Arial" charset="0"/>
              </a:rPr>
              <a:t>ATVSLĐ </a:t>
            </a:r>
            <a:r>
              <a:rPr lang="en-US" sz="1900" b="1" kern="0">
                <a:solidFill>
                  <a:srgbClr val="0000FF"/>
                </a:solidFill>
                <a:latin typeface="Arial" charset="0"/>
              </a:rPr>
              <a:t>tại địa phương; xây dựng và tổ chức thực hiện chính sách, pháp luật về </a:t>
            </a:r>
            <a:r>
              <a:rPr lang="en-US" sz="1900" b="1" kern="0" smtClean="0">
                <a:solidFill>
                  <a:srgbClr val="0000FF"/>
                </a:solidFill>
                <a:latin typeface="Arial" charset="0"/>
              </a:rPr>
              <a:t>ATVSLĐ </a:t>
            </a:r>
            <a:r>
              <a:rPr lang="en-US" sz="1900" b="1" kern="0">
                <a:solidFill>
                  <a:srgbClr val="0000FF"/>
                </a:solidFill>
                <a:latin typeface="Arial" charset="0"/>
              </a:rPr>
              <a:t>tại địa </a:t>
            </a:r>
            <a:r>
              <a:rPr lang="en-US" sz="1900" b="1" kern="0" smtClean="0">
                <a:solidFill>
                  <a:srgbClr val="0000FF"/>
                </a:solidFill>
                <a:latin typeface="Arial" charset="0"/>
              </a:rPr>
              <a:t>phương.</a:t>
            </a:r>
          </a:p>
          <a:p>
            <a:pPr indent="-457200" algn="just" eaLnBrk="1" hangingPunct="1">
              <a:lnSpc>
                <a:spcPct val="107000"/>
              </a:lnSpc>
              <a:spcBef>
                <a:spcPts val="700"/>
              </a:spcBef>
              <a:spcAft>
                <a:spcPts val="0"/>
              </a:spcAft>
              <a:buClr>
                <a:srgbClr val="FF0000"/>
              </a:buClr>
              <a:buFont typeface="+mj-lt"/>
              <a:buAutoNum type="arabicPeriod"/>
              <a:defRPr/>
            </a:pPr>
            <a:r>
              <a:rPr lang="en-US" sz="1900" b="1" kern="0" smtClean="0">
                <a:solidFill>
                  <a:srgbClr val="0000FF"/>
                </a:solidFill>
                <a:latin typeface="Arial" charset="0"/>
              </a:rPr>
              <a:t>Hằng </a:t>
            </a:r>
            <a:r>
              <a:rPr lang="en-US" sz="1900" b="1" kern="0">
                <a:solidFill>
                  <a:srgbClr val="0000FF"/>
                </a:solidFill>
                <a:latin typeface="Arial" charset="0"/>
              </a:rPr>
              <a:t>năm, báo cáo về tình hình thực hiện chính sách, pháp luật </a:t>
            </a:r>
            <a:r>
              <a:rPr lang="en-US" sz="1900" b="1" kern="0" smtClean="0">
                <a:solidFill>
                  <a:srgbClr val="0000FF"/>
                </a:solidFill>
                <a:latin typeface="Arial" charset="0"/>
              </a:rPr>
              <a:t>ATVSLĐ </a:t>
            </a:r>
            <a:r>
              <a:rPr lang="en-US" sz="1900" b="1" kern="0">
                <a:solidFill>
                  <a:srgbClr val="0000FF"/>
                </a:solidFill>
                <a:latin typeface="Arial" charset="0"/>
              </a:rPr>
              <a:t>tại địa phương với </a:t>
            </a:r>
            <a:r>
              <a:rPr lang="en-US" sz="1900" b="1" kern="0" smtClean="0">
                <a:solidFill>
                  <a:srgbClr val="0000FF"/>
                </a:solidFill>
                <a:latin typeface="Arial" charset="0"/>
              </a:rPr>
              <a:t>HĐND </a:t>
            </a:r>
            <a:r>
              <a:rPr lang="en-US" sz="1900" b="1" kern="0">
                <a:solidFill>
                  <a:srgbClr val="0000FF"/>
                </a:solidFill>
                <a:latin typeface="Arial" charset="0"/>
              </a:rPr>
              <a:t>cùng cấp hoặc báo cáo đột xuất theo yêu cầu của cơ quan nhà nước có thẩm quyền theo quy định của pháp </a:t>
            </a:r>
            <a:r>
              <a:rPr lang="en-US" sz="1900" b="1" kern="0" smtClean="0">
                <a:solidFill>
                  <a:srgbClr val="0000FF"/>
                </a:solidFill>
                <a:latin typeface="Arial" charset="0"/>
              </a:rPr>
              <a:t>luật.</a:t>
            </a:r>
          </a:p>
          <a:p>
            <a:pPr indent="-457200" algn="just" eaLnBrk="1" hangingPunct="1">
              <a:lnSpc>
                <a:spcPct val="107000"/>
              </a:lnSpc>
              <a:spcBef>
                <a:spcPts val="700"/>
              </a:spcBef>
              <a:spcAft>
                <a:spcPts val="0"/>
              </a:spcAft>
              <a:buClr>
                <a:srgbClr val="FF0000"/>
              </a:buClr>
              <a:buFont typeface="+mj-lt"/>
              <a:buAutoNum type="arabicPeriod"/>
              <a:defRPr/>
            </a:pPr>
            <a:r>
              <a:rPr lang="en-US" sz="1900" b="1" kern="0" smtClean="0">
                <a:solidFill>
                  <a:srgbClr val="0000FF"/>
                </a:solidFill>
                <a:latin typeface="Arial" charset="0"/>
              </a:rPr>
              <a:t>Hằng </a:t>
            </a:r>
            <a:r>
              <a:rPr lang="en-US" sz="1900" b="1" kern="0">
                <a:solidFill>
                  <a:srgbClr val="0000FF"/>
                </a:solidFill>
                <a:latin typeface="Arial" charset="0"/>
              </a:rPr>
              <a:t>năm, bố trí nguồn lực tổ chức tuyên truyền, phổ biến, giáo dục pháp luật về </a:t>
            </a:r>
            <a:r>
              <a:rPr lang="en-US" sz="1900" b="1" kern="0" smtClean="0">
                <a:solidFill>
                  <a:srgbClr val="0000FF"/>
                </a:solidFill>
                <a:latin typeface="Arial" charset="0"/>
              </a:rPr>
              <a:t>ATVSLĐ </a:t>
            </a:r>
            <a:r>
              <a:rPr lang="en-US" sz="1900" b="1" kern="0">
                <a:solidFill>
                  <a:srgbClr val="0000FF"/>
                </a:solidFill>
                <a:latin typeface="Arial" charset="0"/>
              </a:rPr>
              <a:t>trên địa bàn phù hợp với điều kiện cụ thể của địa phương; ưu tiên việc tuyên truyền, </a:t>
            </a:r>
            <a:r>
              <a:rPr lang="en-US" sz="1900" b="1" kern="0" smtClean="0">
                <a:solidFill>
                  <a:srgbClr val="0000FF"/>
                </a:solidFill>
                <a:latin typeface="Arial" charset="0"/>
              </a:rPr>
              <a:t>PBGDPL về ATVSLĐ </a:t>
            </a:r>
            <a:r>
              <a:rPr lang="en-US" sz="1900" b="1" kern="0">
                <a:solidFill>
                  <a:srgbClr val="0000FF"/>
                </a:solidFill>
                <a:latin typeface="Arial" charset="0"/>
              </a:rPr>
              <a:t>cho </a:t>
            </a:r>
            <a:r>
              <a:rPr lang="en-US" sz="1900" b="1" kern="0" smtClean="0">
                <a:solidFill>
                  <a:srgbClr val="0000FF"/>
                </a:solidFill>
                <a:latin typeface="Arial" charset="0"/>
              </a:rPr>
              <a:t>NLĐ làm </a:t>
            </a:r>
            <a:r>
              <a:rPr lang="en-US" sz="1900" b="1" kern="0">
                <a:solidFill>
                  <a:srgbClr val="0000FF"/>
                </a:solidFill>
                <a:latin typeface="Arial" charset="0"/>
              </a:rPr>
              <a:t>việc không theo hợp đồng lao động tại địa </a:t>
            </a:r>
            <a:r>
              <a:rPr lang="en-US" sz="1900" b="1" kern="0" smtClean="0">
                <a:solidFill>
                  <a:srgbClr val="0000FF"/>
                </a:solidFill>
                <a:latin typeface="Arial" charset="0"/>
              </a:rPr>
              <a:t>phương.</a:t>
            </a:r>
          </a:p>
          <a:p>
            <a:pPr indent="-457200" algn="just" eaLnBrk="1" hangingPunct="1">
              <a:lnSpc>
                <a:spcPct val="107000"/>
              </a:lnSpc>
              <a:spcBef>
                <a:spcPts val="700"/>
              </a:spcBef>
              <a:spcAft>
                <a:spcPts val="0"/>
              </a:spcAft>
              <a:buClr>
                <a:srgbClr val="FF0000"/>
              </a:buClr>
              <a:buFont typeface="+mj-lt"/>
              <a:buAutoNum type="arabicPeriod"/>
              <a:defRPr/>
            </a:pPr>
            <a:r>
              <a:rPr lang="en-US" sz="1900" b="1" kern="0" smtClean="0">
                <a:solidFill>
                  <a:srgbClr val="0000FF"/>
                </a:solidFill>
                <a:latin typeface="Arial" charset="0"/>
              </a:rPr>
              <a:t>Thanh </a:t>
            </a:r>
            <a:r>
              <a:rPr lang="en-US" sz="1900" b="1" kern="0">
                <a:solidFill>
                  <a:srgbClr val="0000FF"/>
                </a:solidFill>
                <a:latin typeface="Arial" charset="0"/>
              </a:rPr>
              <a:t>tra, kiểm tra, xử lý theo thẩm quyền các hành vi vi phạm pháp luật về </a:t>
            </a:r>
            <a:r>
              <a:rPr lang="en-US" sz="1900" b="1" kern="0" smtClean="0">
                <a:solidFill>
                  <a:srgbClr val="0000FF"/>
                </a:solidFill>
                <a:latin typeface="Arial" charset="0"/>
              </a:rPr>
              <a:t>ATVSLĐ </a:t>
            </a:r>
            <a:r>
              <a:rPr lang="en-US" sz="1900" b="1" kern="0">
                <a:solidFill>
                  <a:srgbClr val="0000FF"/>
                </a:solidFill>
                <a:latin typeface="Arial" charset="0"/>
              </a:rPr>
              <a:t>tại địa phương</a:t>
            </a:r>
            <a:r>
              <a:rPr lang="en-US" sz="1900" b="1" kern="0" smtClean="0">
                <a:solidFill>
                  <a:srgbClr val="0000FF"/>
                </a:solidFill>
                <a:latin typeface="Arial" charset="0"/>
              </a:rPr>
              <a:t>.</a:t>
            </a:r>
            <a:endParaRPr lang="en-US" sz="19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1000"/>
              </a:spcBef>
              <a:spcAft>
                <a:spcPts val="0"/>
              </a:spcAft>
              <a:defRPr/>
            </a:pPr>
            <a:r>
              <a:rPr lang="en-US" sz="2200" b="1" smtClean="0">
                <a:solidFill>
                  <a:srgbClr val="FF0000"/>
                </a:solidFill>
                <a:latin typeface="Arial" panose="020B0604020202020204" pitchFamily="34" charset="0"/>
                <a:cs typeface="Arial" panose="020B0604020202020204" pitchFamily="34" charset="0"/>
              </a:rPr>
              <a:t>Chương </a:t>
            </a:r>
            <a:r>
              <a:rPr lang="en-US" sz="2200" b="1">
                <a:solidFill>
                  <a:srgbClr val="FF0000"/>
                </a:solidFill>
                <a:latin typeface="Arial" panose="020B0604020202020204" pitchFamily="34" charset="0"/>
                <a:cs typeface="Arial" panose="020B0604020202020204" pitchFamily="34" charset="0"/>
              </a:rPr>
              <a:t>VI. QUẢN LÝ NHÀ NƯỚC VỀ </a:t>
            </a:r>
            <a:r>
              <a:rPr lang="en-US" sz="2200" b="1" smtClean="0">
                <a:solidFill>
                  <a:srgbClr val="FF0000"/>
                </a:solidFill>
                <a:latin typeface="Arial" panose="020B0604020202020204" pitchFamily="34" charset="0"/>
                <a:cs typeface="Arial" panose="020B0604020202020204" pitchFamily="34" charset="0"/>
              </a:rPr>
              <a:t>ATVSLĐ</a:t>
            </a:r>
            <a:endParaRPr lang="en-US" sz="22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1410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Wingdings" pitchFamily="2" charset="2"/>
              <a:buChar char="v"/>
              <a:defRPr/>
            </a:pPr>
            <a:r>
              <a:rPr lang="en-US" sz="2100" b="1" kern="0" smtClean="0">
                <a:solidFill>
                  <a:srgbClr val="FF0066"/>
                </a:solidFill>
                <a:latin typeface="Arial" charset="0"/>
              </a:rPr>
              <a:t>Điều </a:t>
            </a:r>
            <a:r>
              <a:rPr lang="en-US" sz="2100" b="1" kern="0">
                <a:solidFill>
                  <a:srgbClr val="FF0066"/>
                </a:solidFill>
                <a:latin typeface="Arial" charset="0"/>
              </a:rPr>
              <a:t>88. Hội đồng quốc gia về an toàn, vệ sinh lao động, Hội đồng an toàn, vệ sinh lao động cấp tỉnh</a:t>
            </a:r>
          </a:p>
          <a:p>
            <a:pPr indent="-457200" algn="just" eaLnBrk="1" hangingPunct="1">
              <a:lnSpc>
                <a:spcPct val="110000"/>
              </a:lnSpc>
              <a:spcBef>
                <a:spcPts val="1200"/>
              </a:spcBef>
              <a:spcAft>
                <a:spcPts val="0"/>
              </a:spcAft>
              <a:buClr>
                <a:srgbClr val="FF0000"/>
              </a:buClr>
              <a:buFont typeface="+mj-lt"/>
              <a:buAutoNum type="arabicPeriod" startAt="2"/>
              <a:defRPr/>
            </a:pPr>
            <a:r>
              <a:rPr lang="en-US" sz="2100" b="1" kern="0" smtClean="0">
                <a:solidFill>
                  <a:srgbClr val="0000FF"/>
                </a:solidFill>
                <a:latin typeface="Arial" charset="0"/>
              </a:rPr>
              <a:t>Hội </a:t>
            </a:r>
            <a:r>
              <a:rPr lang="en-US" sz="2100" b="1" kern="0">
                <a:solidFill>
                  <a:srgbClr val="0000FF"/>
                </a:solidFill>
                <a:latin typeface="Arial" charset="0"/>
              </a:rPr>
              <a:t>đồng an toàn, vệ sinh lao động cấp tỉnh là tổ chức tư vấn cho Ủy ban nhân dân trong việc tổ chức thực hiện chính sách, pháp luật về an toàn, vệ sinh lao động tại địa phương. Hội đồng do Chủ tịch </a:t>
            </a:r>
            <a:r>
              <a:rPr lang="en-US" sz="2100" b="1" kern="0" smtClean="0">
                <a:solidFill>
                  <a:srgbClr val="0000FF"/>
                </a:solidFill>
                <a:latin typeface="Arial" charset="0"/>
              </a:rPr>
              <a:t>UBND </a:t>
            </a:r>
            <a:r>
              <a:rPr lang="en-US" sz="2100" b="1" kern="0">
                <a:solidFill>
                  <a:srgbClr val="0000FF"/>
                </a:solidFill>
                <a:latin typeface="Arial" charset="0"/>
              </a:rPr>
              <a:t>cấp tỉnh thành lập, bao gồm đại </a:t>
            </a:r>
            <a:r>
              <a:rPr lang="en-US" sz="2100" b="1" kern="0" smtClean="0">
                <a:solidFill>
                  <a:srgbClr val="0000FF"/>
                </a:solidFill>
                <a:latin typeface="Arial" charset="0"/>
              </a:rPr>
              <a:t>diện:</a:t>
            </a:r>
          </a:p>
          <a:p>
            <a:pPr indent="-457200" algn="just" eaLnBrk="1" hangingPunct="1">
              <a:lnSpc>
                <a:spcPct val="110000"/>
              </a:lnSpc>
              <a:spcBef>
                <a:spcPts val="1200"/>
              </a:spcBef>
              <a:spcAft>
                <a:spcPts val="0"/>
              </a:spcAft>
              <a:buClr>
                <a:srgbClr val="FF0000"/>
              </a:buClr>
              <a:buFont typeface="Wingdings" pitchFamily="2" charset="2"/>
              <a:buChar char="§"/>
              <a:defRPr/>
            </a:pPr>
            <a:r>
              <a:rPr lang="en-US" sz="2100" b="1" kern="0" smtClean="0">
                <a:solidFill>
                  <a:srgbClr val="0000FF"/>
                </a:solidFill>
                <a:latin typeface="Arial" charset="0"/>
              </a:rPr>
              <a:t>Sở </a:t>
            </a:r>
            <a:r>
              <a:rPr lang="en-US" sz="2100" b="1" kern="0">
                <a:solidFill>
                  <a:srgbClr val="0000FF"/>
                </a:solidFill>
                <a:latin typeface="Arial" charset="0"/>
              </a:rPr>
              <a:t>Lao động - Thương binh và Xã </a:t>
            </a:r>
            <a:r>
              <a:rPr lang="en-US" sz="2100" b="1" kern="0" smtClean="0">
                <a:solidFill>
                  <a:srgbClr val="0000FF"/>
                </a:solidFill>
                <a:latin typeface="Arial" charset="0"/>
              </a:rPr>
              <a:t>hội,</a:t>
            </a:r>
          </a:p>
          <a:p>
            <a:pPr indent="-457200" algn="just" eaLnBrk="1" hangingPunct="1">
              <a:lnSpc>
                <a:spcPct val="110000"/>
              </a:lnSpc>
              <a:spcBef>
                <a:spcPts val="1200"/>
              </a:spcBef>
              <a:spcAft>
                <a:spcPts val="0"/>
              </a:spcAft>
              <a:buClr>
                <a:srgbClr val="FF0000"/>
              </a:buClr>
              <a:buFont typeface="Wingdings" pitchFamily="2" charset="2"/>
              <a:buChar char="§"/>
              <a:defRPr/>
            </a:pPr>
            <a:r>
              <a:rPr lang="en-US" sz="2100" b="1" kern="0" smtClean="0">
                <a:solidFill>
                  <a:srgbClr val="0000FF"/>
                </a:solidFill>
                <a:latin typeface="Arial" charset="0"/>
              </a:rPr>
              <a:t>Sở </a:t>
            </a:r>
            <a:r>
              <a:rPr lang="en-US" sz="2100" b="1" kern="0">
                <a:solidFill>
                  <a:srgbClr val="0000FF"/>
                </a:solidFill>
                <a:latin typeface="Arial" charset="0"/>
              </a:rPr>
              <a:t>Y tế, Liên đoàn Lao động, </a:t>
            </a:r>
            <a:endParaRPr lang="en-US" sz="21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Wingdings" pitchFamily="2" charset="2"/>
              <a:buChar char="§"/>
              <a:defRPr/>
            </a:pPr>
            <a:r>
              <a:rPr lang="en-US" sz="2100" b="1" kern="0" smtClean="0">
                <a:solidFill>
                  <a:srgbClr val="0000FF"/>
                </a:solidFill>
                <a:latin typeface="Arial" charset="0"/>
              </a:rPr>
              <a:t>Hội </a:t>
            </a:r>
            <a:r>
              <a:rPr lang="en-US" sz="2100" b="1" kern="0">
                <a:solidFill>
                  <a:srgbClr val="0000FF"/>
                </a:solidFill>
                <a:latin typeface="Arial" charset="0"/>
              </a:rPr>
              <a:t>nông </a:t>
            </a:r>
            <a:r>
              <a:rPr lang="en-US" sz="2100" b="1" kern="0" smtClean="0">
                <a:solidFill>
                  <a:srgbClr val="0000FF"/>
                </a:solidFill>
                <a:latin typeface="Arial" charset="0"/>
              </a:rPr>
              <a:t>dân,</a:t>
            </a:r>
          </a:p>
          <a:p>
            <a:pPr indent="-457200" algn="just" eaLnBrk="1" hangingPunct="1">
              <a:lnSpc>
                <a:spcPct val="110000"/>
              </a:lnSpc>
              <a:spcBef>
                <a:spcPts val="1200"/>
              </a:spcBef>
              <a:spcAft>
                <a:spcPts val="0"/>
              </a:spcAft>
              <a:buClr>
                <a:srgbClr val="FF0000"/>
              </a:buClr>
              <a:buFont typeface="Wingdings" pitchFamily="2" charset="2"/>
              <a:buChar char="§"/>
              <a:defRPr/>
            </a:pPr>
            <a:r>
              <a:rPr lang="en-US" sz="2100" b="1" kern="0" smtClean="0">
                <a:solidFill>
                  <a:srgbClr val="0000FF"/>
                </a:solidFill>
                <a:latin typeface="Arial" charset="0"/>
              </a:rPr>
              <a:t>một </a:t>
            </a:r>
            <a:r>
              <a:rPr lang="en-US" sz="2100" b="1" kern="0">
                <a:solidFill>
                  <a:srgbClr val="0000FF"/>
                </a:solidFill>
                <a:latin typeface="Arial" charset="0"/>
              </a:rPr>
              <a:t>số doanh nghiệp, cơ quan, tổ </a:t>
            </a:r>
            <a:r>
              <a:rPr lang="en-US" sz="2100" b="1" kern="0" smtClean="0">
                <a:solidFill>
                  <a:srgbClr val="0000FF"/>
                </a:solidFill>
                <a:latin typeface="Arial" charset="0"/>
              </a:rPr>
              <a:t>chức</a:t>
            </a:r>
          </a:p>
          <a:p>
            <a:pPr indent="-457200" algn="just" eaLnBrk="1" hangingPunct="1">
              <a:lnSpc>
                <a:spcPct val="110000"/>
              </a:lnSpc>
              <a:spcBef>
                <a:spcPts val="1200"/>
              </a:spcBef>
              <a:spcAft>
                <a:spcPts val="0"/>
              </a:spcAft>
              <a:buClr>
                <a:srgbClr val="FF0000"/>
              </a:buClr>
              <a:buFont typeface="Wingdings" pitchFamily="2" charset="2"/>
              <a:buChar char="§"/>
              <a:defRPr/>
            </a:pPr>
            <a:r>
              <a:rPr lang="en-US" sz="2100" b="1" kern="0" smtClean="0">
                <a:solidFill>
                  <a:srgbClr val="0000FF"/>
                </a:solidFill>
                <a:latin typeface="Arial" charset="0"/>
              </a:rPr>
              <a:t>chuyên </a:t>
            </a:r>
            <a:r>
              <a:rPr lang="en-US" sz="2100" b="1" kern="0">
                <a:solidFill>
                  <a:srgbClr val="0000FF"/>
                </a:solidFill>
                <a:latin typeface="Arial" charset="0"/>
              </a:rPr>
              <a:t>gia, nhà khoa học về lĩnh vực </a:t>
            </a:r>
            <a:r>
              <a:rPr lang="en-US" sz="2100" b="1" kern="0" smtClean="0">
                <a:solidFill>
                  <a:srgbClr val="0000FF"/>
                </a:solidFill>
                <a:latin typeface="Arial" charset="0"/>
              </a:rPr>
              <a:t>ATVSLĐ </a:t>
            </a:r>
            <a:r>
              <a:rPr lang="en-US" sz="2100" b="1" kern="0">
                <a:solidFill>
                  <a:srgbClr val="0000FF"/>
                </a:solidFill>
                <a:latin typeface="Arial" charset="0"/>
              </a:rPr>
              <a:t>tại địa phương</a:t>
            </a:r>
            <a:r>
              <a:rPr lang="en-US" sz="2100" b="1" kern="0" smtClean="0">
                <a:solidFill>
                  <a:srgbClr val="0000FF"/>
                </a:solidFill>
                <a:latin typeface="Arial" charset="0"/>
              </a:rPr>
              <a:t>.</a:t>
            </a:r>
            <a:endParaRPr lang="en-US" sz="2100" b="1" kern="0">
              <a:solidFill>
                <a:srgbClr val="0000FF"/>
              </a:solidFill>
              <a:latin typeface="Arial" charset="0"/>
            </a:endParaRPr>
          </a:p>
        </p:txBody>
      </p:sp>
      <p:sp>
        <p:nvSpPr>
          <p:cNvPr id="5" name="Title 1"/>
          <p:cNvSpPr>
            <a:spLocks noGrp="1"/>
          </p:cNvSpPr>
          <p:nvPr>
            <p:ph type="title"/>
          </p:nvPr>
        </p:nvSpPr>
        <p:spPr>
          <a:xfrm>
            <a:off x="234950" y="152400"/>
            <a:ext cx="8680450" cy="838200"/>
          </a:xfrm>
        </p:spPr>
        <p:txBody>
          <a:bodyPr anchor="ctr"/>
          <a:lstStyle/>
          <a:p>
            <a:pPr indent="-457200" algn="ctr" eaLnBrk="1" hangingPunct="1">
              <a:lnSpc>
                <a:spcPct val="108000"/>
              </a:lnSpc>
              <a:spcBef>
                <a:spcPts val="1000"/>
              </a:spcBef>
              <a:spcAft>
                <a:spcPts val="0"/>
              </a:spcAft>
              <a:defRPr/>
            </a:pPr>
            <a:r>
              <a:rPr lang="en-US" sz="2200" b="1" smtClean="0">
                <a:solidFill>
                  <a:srgbClr val="FF0000"/>
                </a:solidFill>
                <a:latin typeface="Arial" panose="020B0604020202020204" pitchFamily="34" charset="0"/>
                <a:cs typeface="Arial" panose="020B0604020202020204" pitchFamily="34" charset="0"/>
              </a:rPr>
              <a:t>Chương </a:t>
            </a:r>
            <a:r>
              <a:rPr lang="en-US" sz="2200" b="1">
                <a:solidFill>
                  <a:srgbClr val="FF0000"/>
                </a:solidFill>
                <a:latin typeface="Arial" panose="020B0604020202020204" pitchFamily="34" charset="0"/>
                <a:cs typeface="Arial" panose="020B0604020202020204" pitchFamily="34" charset="0"/>
              </a:rPr>
              <a:t>VI. QUẢN LÝ NHÀ NƯỚC VỀ </a:t>
            </a:r>
            <a:r>
              <a:rPr lang="en-US" sz="2200" b="1" smtClean="0">
                <a:solidFill>
                  <a:srgbClr val="FF0000"/>
                </a:solidFill>
                <a:latin typeface="Arial" panose="020B0604020202020204" pitchFamily="34" charset="0"/>
                <a:cs typeface="Arial" panose="020B0604020202020204" pitchFamily="34" charset="0"/>
              </a:rPr>
              <a:t>ATVSLĐ</a:t>
            </a:r>
            <a:endParaRPr lang="en-US" sz="22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4348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video clip minh họa</a:t>
            </a: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 THẢO LUẬN</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83618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 name="Rectangle 10"/>
          <p:cNvSpPr>
            <a:spLocks noChangeArrowheads="1"/>
          </p:cNvSpPr>
          <p:nvPr/>
        </p:nvSpPr>
        <p:spPr bwMode="auto">
          <a:xfrm>
            <a:off x="38100" y="25400"/>
            <a:ext cx="9067800" cy="1066800"/>
          </a:xfrm>
          <a:prstGeom prst="rect">
            <a:avLst/>
          </a:prstGeom>
          <a:noFill/>
          <a:ln w="9525">
            <a:noFill/>
            <a:miter lim="800000"/>
            <a:headEnd/>
            <a:tailEnd/>
          </a:ln>
          <a:effectLst/>
        </p:spPr>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30000"/>
              </a:lnSpc>
            </a:pPr>
            <a:r>
              <a:rPr lang="vi-VN" sz="2400" b="1" smtClean="0">
                <a:ln w="11430"/>
                <a:solidFill>
                  <a:schemeClr val="bg1"/>
                </a:solidFill>
                <a:effectLst/>
                <a:latin typeface="Arial" panose="020B0604020202020204" pitchFamily="34" charset="0"/>
                <a:cs typeface="Arial" panose="020B0604020202020204" pitchFamily="34" charset="0"/>
              </a:rPr>
              <a:t>Tháng </a:t>
            </a:r>
            <a:r>
              <a:rPr lang="vi-VN" sz="2400" b="1">
                <a:ln w="11430"/>
                <a:solidFill>
                  <a:schemeClr val="bg1"/>
                </a:solidFill>
                <a:effectLst/>
                <a:latin typeface="Arial" panose="020B0604020202020204" pitchFamily="34" charset="0"/>
                <a:cs typeface="Arial" panose="020B0604020202020204" pitchFamily="34" charset="0"/>
              </a:rPr>
              <a:t>hành động về ATVSLĐ năm 2019 với chủ </a:t>
            </a:r>
            <a:r>
              <a:rPr lang="vi-VN" sz="2400" b="1" smtClean="0">
                <a:ln w="11430"/>
                <a:solidFill>
                  <a:schemeClr val="bg1"/>
                </a:solidFill>
                <a:effectLst/>
                <a:latin typeface="Arial" panose="020B0604020202020204" pitchFamily="34" charset="0"/>
                <a:cs typeface="Arial" panose="020B0604020202020204" pitchFamily="34" charset="0"/>
              </a:rPr>
              <a:t>đề</a:t>
            </a:r>
            <a:endParaRPr lang="en-US" sz="2400" b="1">
              <a:ln w="11430"/>
              <a:solidFill>
                <a:schemeClr val="bg1"/>
              </a:solidFill>
              <a:effectLst/>
              <a:latin typeface="Arial" panose="020B0604020202020204" pitchFamily="34" charset="0"/>
              <a:cs typeface="Arial" panose="020B0604020202020204" pitchFamily="34" charset="0"/>
            </a:endParaRPr>
          </a:p>
        </p:txBody>
      </p:sp>
      <p:sp>
        <p:nvSpPr>
          <p:cNvPr id="8" name="Rectangle 10"/>
          <p:cNvSpPr>
            <a:spLocks noChangeArrowheads="1"/>
          </p:cNvSpPr>
          <p:nvPr/>
        </p:nvSpPr>
        <p:spPr bwMode="auto">
          <a:xfrm>
            <a:off x="38100" y="2743200"/>
            <a:ext cx="9067800" cy="1066800"/>
          </a:xfrm>
          <a:prstGeom prst="rect">
            <a:avLst/>
          </a:prstGeom>
          <a:noFill/>
          <a:ln w="9525">
            <a:noFill/>
            <a:miter lim="800000"/>
            <a:headEnd/>
            <a:tailEnd/>
          </a:ln>
          <a:effectLst/>
        </p:spPr>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30000"/>
              </a:lnSpc>
            </a:pPr>
            <a:r>
              <a:rPr lang="vi-VN"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a:t>
            </a:r>
            <a:r>
              <a:rPr lang="vi-VN" sz="29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Tăng cường đánh giá, quản lý các nguy cơ rủi ro </a:t>
            </a:r>
            <a:r>
              <a:rPr lang="en-US"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
            </a:r>
            <a:br>
              <a:rPr lang="en-US"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br>
            <a:r>
              <a:rPr lang="vi-VN"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về </a:t>
            </a:r>
            <a:r>
              <a:rPr lang="vi-VN" sz="29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an toàn, </a:t>
            </a:r>
            <a:r>
              <a:rPr lang="vi-VN"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vệ </a:t>
            </a:r>
            <a:r>
              <a:rPr lang="vi-VN" sz="29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sinh lao động tại nơi làm việc</a:t>
            </a:r>
            <a:r>
              <a:rPr lang="vi-VN" sz="29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rPr>
              <a:t>”</a:t>
            </a:r>
            <a:endParaRPr lang="en-US" sz="29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127000">
                  <a:srgbClr val="FFFF00"/>
                </a:glow>
                <a:outerShdw blurRad="50800" dist="39000" dir="5460000" algn="tl">
                  <a:srgbClr val="000000">
                    <a:alpha val="38000"/>
                  </a:srgbClr>
                </a:outerShdw>
                <a:reflection blurRad="6350" stA="55000" endA="300" endPos="45500" dir="5400000" sy="-100000" algn="bl" rotWithShape="0"/>
              </a:effectLst>
              <a:latin typeface="Arial" panose="020B0604020202020204" pitchFamily="34" charset="0"/>
              <a:cs typeface="Arial" panose="020B0604020202020204" pitchFamily="34" charset="0"/>
            </a:endParaRPr>
          </a:p>
        </p:txBody>
      </p:sp>
      <p:sp>
        <p:nvSpPr>
          <p:cNvPr id="9" name="Rectangle 10"/>
          <p:cNvSpPr>
            <a:spLocks noChangeArrowheads="1"/>
          </p:cNvSpPr>
          <p:nvPr/>
        </p:nvSpPr>
        <p:spPr bwMode="auto">
          <a:xfrm>
            <a:off x="38100" y="4419600"/>
            <a:ext cx="9067800" cy="1066800"/>
          </a:xfrm>
          <a:prstGeom prst="rect">
            <a:avLst/>
          </a:prstGeom>
          <a:noFill/>
          <a:ln w="9525">
            <a:noFill/>
            <a:miter lim="800000"/>
            <a:headEnd/>
            <a:tailEnd/>
          </a:ln>
          <a:effectLst/>
        </p:spPr>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30000"/>
              </a:lnSpc>
            </a:pPr>
            <a:r>
              <a:rPr lang="en-US" sz="2800" b="1" smtClean="0">
                <a:ln w="11430"/>
                <a:solidFill>
                  <a:srgbClr val="FFFF00"/>
                </a:solidFill>
                <a:effectLst/>
                <a:latin typeface="Arial" panose="020B0604020202020204" pitchFamily="34" charset="0"/>
                <a:cs typeface="Arial" panose="020B0604020202020204" pitchFamily="34" charset="0"/>
              </a:rPr>
              <a:t>D</a:t>
            </a:r>
            <a:r>
              <a:rPr lang="vi-VN" sz="2800" b="1" smtClean="0">
                <a:ln w="11430"/>
                <a:solidFill>
                  <a:srgbClr val="FFFF00"/>
                </a:solidFill>
                <a:effectLst/>
                <a:latin typeface="Arial" panose="020B0604020202020204" pitchFamily="34" charset="0"/>
                <a:cs typeface="Arial" panose="020B0604020202020204" pitchFamily="34" charset="0"/>
              </a:rPr>
              <a:t>iễn </a:t>
            </a:r>
            <a:r>
              <a:rPr lang="vi-VN" sz="2800" b="1">
                <a:ln w="11430"/>
                <a:solidFill>
                  <a:srgbClr val="FFFF00"/>
                </a:solidFill>
                <a:effectLst/>
                <a:latin typeface="Arial" panose="020B0604020202020204" pitchFamily="34" charset="0"/>
                <a:cs typeface="Arial" panose="020B0604020202020204" pitchFamily="34" charset="0"/>
              </a:rPr>
              <a:t>ra từ ngày </a:t>
            </a:r>
            <a:r>
              <a:rPr lang="vi-VN" sz="2800" b="1" smtClean="0">
                <a:ln w="11430"/>
                <a:solidFill>
                  <a:srgbClr val="FFFF00"/>
                </a:solidFill>
                <a:effectLst/>
                <a:latin typeface="Arial" panose="020B0604020202020204" pitchFamily="34" charset="0"/>
                <a:cs typeface="Arial" panose="020B0604020202020204" pitchFamily="34" charset="0"/>
              </a:rPr>
              <a:t>01</a:t>
            </a:r>
            <a:r>
              <a:rPr lang="en-US" sz="2800" b="1" smtClean="0">
                <a:ln w="11430"/>
                <a:solidFill>
                  <a:srgbClr val="FFFF00"/>
                </a:solidFill>
                <a:effectLst/>
                <a:latin typeface="Arial" panose="020B0604020202020204" pitchFamily="34" charset="0"/>
                <a:cs typeface="Arial" panose="020B0604020202020204" pitchFamily="34" charset="0"/>
              </a:rPr>
              <a:t>/5</a:t>
            </a:r>
            <a:r>
              <a:rPr lang="vi-VN" sz="2800" b="1" smtClean="0">
                <a:ln w="11430"/>
                <a:solidFill>
                  <a:srgbClr val="FFFF00"/>
                </a:solidFill>
                <a:effectLst/>
                <a:latin typeface="Arial" panose="020B0604020202020204" pitchFamily="34" charset="0"/>
                <a:cs typeface="Arial" panose="020B0604020202020204" pitchFamily="34" charset="0"/>
              </a:rPr>
              <a:t> </a:t>
            </a:r>
            <a:r>
              <a:rPr lang="vi-VN" sz="2800" b="1">
                <a:ln w="11430"/>
                <a:solidFill>
                  <a:srgbClr val="FFFF00"/>
                </a:solidFill>
                <a:effectLst/>
                <a:latin typeface="Arial" panose="020B0604020202020204" pitchFamily="34" charset="0"/>
                <a:cs typeface="Arial" panose="020B0604020202020204" pitchFamily="34" charset="0"/>
              </a:rPr>
              <a:t>đến ngày </a:t>
            </a:r>
            <a:r>
              <a:rPr lang="vi-VN" sz="2800" b="1" smtClean="0">
                <a:ln w="11430"/>
                <a:solidFill>
                  <a:srgbClr val="FFFF00"/>
                </a:solidFill>
                <a:effectLst/>
                <a:latin typeface="Arial" panose="020B0604020202020204" pitchFamily="34" charset="0"/>
                <a:cs typeface="Arial" panose="020B0604020202020204" pitchFamily="34" charset="0"/>
              </a:rPr>
              <a:t>31</a:t>
            </a:r>
            <a:r>
              <a:rPr lang="en-US" sz="2800" b="1" smtClean="0">
                <a:ln w="11430"/>
                <a:solidFill>
                  <a:srgbClr val="FFFF00"/>
                </a:solidFill>
                <a:effectLst/>
                <a:latin typeface="Arial" panose="020B0604020202020204" pitchFamily="34" charset="0"/>
                <a:cs typeface="Arial" panose="020B0604020202020204" pitchFamily="34" charset="0"/>
              </a:rPr>
              <a:t>/</a:t>
            </a:r>
            <a:r>
              <a:rPr lang="vi-VN" sz="2800" b="1" smtClean="0">
                <a:ln w="11430"/>
                <a:solidFill>
                  <a:srgbClr val="FFFF00"/>
                </a:solidFill>
                <a:effectLst/>
                <a:latin typeface="Arial" panose="020B0604020202020204" pitchFamily="34" charset="0"/>
                <a:cs typeface="Arial" panose="020B0604020202020204" pitchFamily="34" charset="0"/>
              </a:rPr>
              <a:t>5</a:t>
            </a:r>
            <a:r>
              <a:rPr lang="en-US" sz="2800" b="1" smtClean="0">
                <a:ln w="11430"/>
                <a:solidFill>
                  <a:srgbClr val="FFFF00"/>
                </a:solidFill>
                <a:effectLst/>
                <a:latin typeface="Arial" panose="020B0604020202020204" pitchFamily="34" charset="0"/>
                <a:cs typeface="Arial" panose="020B0604020202020204" pitchFamily="34" charset="0"/>
              </a:rPr>
              <a:t>/</a:t>
            </a:r>
            <a:r>
              <a:rPr lang="vi-VN" sz="2800" b="1" smtClean="0">
                <a:ln w="11430"/>
                <a:solidFill>
                  <a:srgbClr val="FFFF00"/>
                </a:solidFill>
                <a:effectLst/>
                <a:latin typeface="Arial" panose="020B0604020202020204" pitchFamily="34" charset="0"/>
                <a:cs typeface="Arial" panose="020B0604020202020204" pitchFamily="34" charset="0"/>
              </a:rPr>
              <a:t>2019</a:t>
            </a:r>
            <a:endParaRPr lang="en-US" sz="2800" b="1">
              <a:ln w="11430"/>
              <a:solidFill>
                <a:srgbClr val="FFFF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00493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006A05-71E8-4A6D-8CFB-62065BD41703}" type="slidenum">
              <a:rPr lang="en-US" smtClean="0"/>
              <a:pPr>
                <a:defRPr/>
              </a:pPr>
              <a:t>54</a:t>
            </a:fld>
            <a:endParaRPr lang="en-US"/>
          </a:p>
        </p:txBody>
      </p:sp>
      <p:sp>
        <p:nvSpPr>
          <p:cNvPr id="4" name="TextBox 3"/>
          <p:cNvSpPr txBox="1"/>
          <p:nvPr/>
        </p:nvSpPr>
        <p:spPr bwMode="auto">
          <a:xfrm>
            <a:off x="457200" y="2186214"/>
            <a:ext cx="8305800" cy="1549014"/>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nSpc>
                <a:spcPct val="150000"/>
              </a:lnSpc>
              <a:spcBef>
                <a:spcPts val="600"/>
              </a:spcBef>
              <a:spcAft>
                <a:spcPts val="600"/>
              </a:spcAft>
            </a:pPr>
            <a:r>
              <a:rPr lang="en-US" sz="7200" b="1" kern="0" smtClean="0">
                <a:solidFill>
                  <a:srgbClr val="FF0000"/>
                </a:solidFill>
                <a:latin typeface="Arial" pitchFamily="34" charset="0"/>
                <a:ea typeface="+mj-ea"/>
                <a:cs typeface="Arial" pitchFamily="34" charset="0"/>
              </a:rPr>
              <a:t>Q &amp; A</a:t>
            </a:r>
          </a:p>
        </p:txBody>
      </p:sp>
    </p:spTree>
    <p:extLst>
      <p:ext uri="{BB962C8B-B14F-4D97-AF65-F5344CB8AC3E}">
        <p14:creationId xmlns:p14="http://schemas.microsoft.com/office/powerpoint/2010/main" val="4007211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4000"/>
              </a:lnSpc>
              <a:spcBef>
                <a:spcPts val="1200"/>
              </a:spcBef>
              <a:spcAft>
                <a:spcPts val="0"/>
              </a:spcAft>
              <a:defRPr/>
            </a:pPr>
            <a:r>
              <a:rPr lang="pl-PL" sz="2200" b="1" smtClean="0">
                <a:solidFill>
                  <a:srgbClr val="FF0000"/>
                </a:solidFill>
                <a:latin typeface="Arial" panose="020B0604020202020204" pitchFamily="34" charset="0"/>
                <a:cs typeface="Arial" panose="020B0604020202020204" pitchFamily="34" charset="0"/>
              </a:rPr>
              <a:t>B</a:t>
            </a:r>
            <a:r>
              <a:rPr lang="nl-NL" sz="2200" b="1">
                <a:solidFill>
                  <a:srgbClr val="FF0000"/>
                </a:solidFill>
                <a:latin typeface="Arial" panose="020B0604020202020204" pitchFamily="34" charset="0"/>
                <a:cs typeface="Arial" panose="020B0604020202020204" pitchFamily="34" charset="0"/>
              </a:rPr>
              <a:t>ên cạnh những kết quả đã đạt được, việc tổ chức thực hiện </a:t>
            </a:r>
            <a:r>
              <a:rPr lang="nl-NL" sz="2200" b="1" smtClean="0">
                <a:solidFill>
                  <a:srgbClr val="FF0000"/>
                </a:solidFill>
                <a:latin typeface="Arial" panose="020B0604020202020204" pitchFamily="34" charset="0"/>
                <a:cs typeface="Arial" panose="020B0604020202020204" pitchFamily="34" charset="0"/>
              </a:rPr>
              <a:t/>
            </a:r>
            <a:br>
              <a:rPr lang="nl-NL" sz="2200" b="1" smtClean="0">
                <a:solidFill>
                  <a:srgbClr val="FF0000"/>
                </a:solidFill>
                <a:latin typeface="Arial" panose="020B0604020202020204" pitchFamily="34" charset="0"/>
                <a:cs typeface="Arial" panose="020B0604020202020204" pitchFamily="34" charset="0"/>
              </a:rPr>
            </a:br>
            <a:r>
              <a:rPr lang="nl-NL" sz="2200" b="1" smtClean="0">
                <a:solidFill>
                  <a:srgbClr val="FF0000"/>
                </a:solidFill>
                <a:latin typeface="Arial" panose="020B0604020202020204" pitchFamily="34" charset="0"/>
                <a:cs typeface="Arial" panose="020B0604020202020204" pitchFamily="34" charset="0"/>
              </a:rPr>
              <a:t>công </a:t>
            </a:r>
            <a:r>
              <a:rPr lang="nl-NL" sz="2200" b="1">
                <a:solidFill>
                  <a:srgbClr val="FF0000"/>
                </a:solidFill>
                <a:latin typeface="Arial" panose="020B0604020202020204" pitchFamily="34" charset="0"/>
                <a:cs typeface="Arial" panose="020B0604020202020204" pitchFamily="34" charset="0"/>
              </a:rPr>
              <a:t>tác ATVSLĐ vẫn còn một số yếu kém sau </a:t>
            </a:r>
            <a:r>
              <a:rPr lang="nl-NL" sz="2200" b="1" smtClean="0">
                <a:solidFill>
                  <a:srgbClr val="FF0000"/>
                </a:solidFill>
                <a:latin typeface="Arial" panose="020B0604020202020204" pitchFamily="34" charset="0"/>
                <a:cs typeface="Arial" panose="020B0604020202020204" pitchFamily="34" charset="0"/>
              </a:rPr>
              <a:t>đây:</a:t>
            </a:r>
            <a:endParaRPr lang="nl-NL" sz="22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Wingdings" pitchFamily="2" charset="2"/>
              <a:buChar char="Ø"/>
              <a:defRPr/>
            </a:pPr>
            <a:r>
              <a:rPr lang="nl-NL" sz="2100" b="1" kern="0" smtClean="0">
                <a:solidFill>
                  <a:srgbClr val="0000FF"/>
                </a:solidFill>
                <a:latin typeface="Arial" charset="0"/>
              </a:rPr>
              <a:t>Việc </a:t>
            </a:r>
            <a:r>
              <a:rPr lang="nl-NL" sz="2100" b="1" kern="0">
                <a:solidFill>
                  <a:srgbClr val="0000FF"/>
                </a:solidFill>
                <a:latin typeface="Arial" charset="0"/>
              </a:rPr>
              <a:t>tuân thủ pháp luật về ATVSLĐ của nhiều doanh nghiệp chưa nghiêm, nhất là trong các doanh nghiệp vừa và nhỏ; nhiều doanh nghiệp thực hiện các quy định chỉ để đối phó sự kiểm tra của cơ quan quản lí nhà nước;  </a:t>
            </a:r>
            <a:endParaRPr lang="nl-NL"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Wingdings" pitchFamily="2" charset="2"/>
              <a:buChar char="Ø"/>
              <a:defRPr/>
            </a:pPr>
            <a:r>
              <a:rPr lang="vi-VN" sz="2100" b="1" kern="0" smtClean="0">
                <a:solidFill>
                  <a:srgbClr val="0000FF"/>
                </a:solidFill>
                <a:latin typeface="Arial" charset="0"/>
              </a:rPr>
              <a:t>Số </a:t>
            </a:r>
            <a:r>
              <a:rPr lang="vi-VN" sz="2100" b="1" kern="0">
                <a:solidFill>
                  <a:srgbClr val="0000FF"/>
                </a:solidFill>
                <a:latin typeface="Arial" charset="0"/>
              </a:rPr>
              <a:t>lượng người được huấn luyện về ATVSLĐ năm sau tăng so với năm trước nhưng vẫn đạt tỷ lệ thấp, còn cách xa so với tốc độ chuyển dịch cơ cấu lao động</a:t>
            </a:r>
            <a:r>
              <a:rPr lang="pl-PL" sz="2100" b="1" kern="0">
                <a:solidFill>
                  <a:srgbClr val="0000FF"/>
                </a:solidFill>
                <a:latin typeface="Arial" charset="0"/>
              </a:rPr>
              <a:t>, nhiều người lao động chưa được huấn luyện ATVSLĐ. </a:t>
            </a:r>
            <a:r>
              <a:rPr lang="vi-VN" sz="2100" b="1" kern="0">
                <a:solidFill>
                  <a:srgbClr val="0000FF"/>
                </a:solidFill>
                <a:latin typeface="Arial" charset="0"/>
              </a:rPr>
              <a:t>Người lao động chuyển từ khu vực nông nghiệp sang công nghiệp, chưa quen với tác phong công nghiệp và bị hạn chế về kỷ luật lao động, thiếu được huấn luyện </a:t>
            </a:r>
            <a:r>
              <a:rPr lang="pl-PL" sz="2100" b="1" kern="0">
                <a:solidFill>
                  <a:srgbClr val="0000FF"/>
                </a:solidFill>
                <a:latin typeface="Arial" charset="0"/>
              </a:rPr>
              <a:t>về </a:t>
            </a:r>
            <a:r>
              <a:rPr lang="vi-VN" sz="2100" b="1" kern="0">
                <a:solidFill>
                  <a:srgbClr val="0000FF"/>
                </a:solidFill>
                <a:latin typeface="Arial" charset="0"/>
              </a:rPr>
              <a:t>ATVSLĐ nên </a:t>
            </a:r>
            <a:r>
              <a:rPr lang="pl-PL" sz="2100" b="1" kern="0">
                <a:solidFill>
                  <a:srgbClr val="0000FF"/>
                </a:solidFill>
                <a:latin typeface="Arial" charset="0"/>
              </a:rPr>
              <a:t>chưa</a:t>
            </a:r>
            <a:r>
              <a:rPr lang="vi-VN" sz="2100" b="1" kern="0">
                <a:solidFill>
                  <a:srgbClr val="0000FF"/>
                </a:solidFill>
                <a:latin typeface="Arial" charset="0"/>
              </a:rPr>
              <a:t> hiểu biết đầy đủ về các mối nguy hiểm cần phải đề phòng</a:t>
            </a:r>
            <a:r>
              <a:rPr lang="vi-VN" sz="2100" b="1" kern="0" smtClean="0">
                <a:solidFill>
                  <a:srgbClr val="0000FF"/>
                </a:solidFill>
                <a:latin typeface="Arial" charset="0"/>
              </a:rPr>
              <a:t>;</a:t>
            </a:r>
            <a:endParaRPr lang="en-US"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Wingdings" pitchFamily="2" charset="2"/>
              <a:buChar char="Ø"/>
              <a:defRPr/>
            </a:pPr>
            <a:r>
              <a:rPr lang="nl-NL" sz="2100" b="1" kern="0" smtClean="0">
                <a:solidFill>
                  <a:srgbClr val="0000FF"/>
                </a:solidFill>
                <a:latin typeface="Arial" charset="0"/>
              </a:rPr>
              <a:t>Tuy </a:t>
            </a:r>
            <a:r>
              <a:rPr lang="nl-NL" sz="2100" b="1" kern="0">
                <a:solidFill>
                  <a:srgbClr val="0000FF"/>
                </a:solidFill>
                <a:latin typeface="Arial" charset="0"/>
              </a:rPr>
              <a:t>tai nạn lao động đã bước đầu được kiểm soát, nhưng vẫn còn xảy ra các vụ tai nạn lao động nghiêm trọng, đặc biệt là trong các lĩnh vực có nguy có cao</a:t>
            </a:r>
            <a:r>
              <a:rPr lang="pl-PL" sz="2100" b="1" kern="0" smtClean="0">
                <a:solidFill>
                  <a:srgbClr val="0000FF"/>
                </a:solidFill>
                <a:latin typeface="Arial" charset="0"/>
              </a:rPr>
              <a:t>.</a:t>
            </a:r>
            <a:endParaRPr lang="nb-NO" sz="2100" b="1" kern="0">
              <a:solidFill>
                <a:srgbClr val="0000FF"/>
              </a:solidFill>
              <a:latin typeface="Arial" charset="0"/>
            </a:endParaRPr>
          </a:p>
        </p:txBody>
      </p:sp>
    </p:spTree>
    <p:extLst>
      <p:ext uri="{BB962C8B-B14F-4D97-AF65-F5344CB8AC3E}">
        <p14:creationId xmlns:p14="http://schemas.microsoft.com/office/powerpoint/2010/main" val="231607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indent="-457200" algn="ctr" eaLnBrk="1" hangingPunct="1">
              <a:lnSpc>
                <a:spcPct val="114000"/>
              </a:lnSpc>
              <a:spcBef>
                <a:spcPts val="1200"/>
              </a:spcBef>
              <a:spcAft>
                <a:spcPts val="0"/>
              </a:spcAft>
              <a:defRPr/>
            </a:pPr>
            <a:r>
              <a:rPr lang="pl-PL" sz="2200" b="1" smtClean="0">
                <a:solidFill>
                  <a:srgbClr val="FF0000"/>
                </a:solidFill>
                <a:latin typeface="Arial" panose="020B0604020202020204" pitchFamily="34" charset="0"/>
                <a:cs typeface="Arial" panose="020B0604020202020204" pitchFamily="34" charset="0"/>
              </a:rPr>
              <a:t>B</a:t>
            </a:r>
            <a:r>
              <a:rPr lang="nl-NL" sz="2200" b="1">
                <a:solidFill>
                  <a:srgbClr val="FF0000"/>
                </a:solidFill>
                <a:latin typeface="Arial" panose="020B0604020202020204" pitchFamily="34" charset="0"/>
                <a:cs typeface="Arial" panose="020B0604020202020204" pitchFamily="34" charset="0"/>
              </a:rPr>
              <a:t>ên cạnh những kết quả đã đạt được, việc tổ chức thực hiện </a:t>
            </a:r>
            <a:r>
              <a:rPr lang="nl-NL" sz="2200" b="1" smtClean="0">
                <a:solidFill>
                  <a:srgbClr val="FF0000"/>
                </a:solidFill>
                <a:latin typeface="Arial" panose="020B0604020202020204" pitchFamily="34" charset="0"/>
                <a:cs typeface="Arial" panose="020B0604020202020204" pitchFamily="34" charset="0"/>
              </a:rPr>
              <a:t/>
            </a:r>
            <a:br>
              <a:rPr lang="nl-NL" sz="2200" b="1" smtClean="0">
                <a:solidFill>
                  <a:srgbClr val="FF0000"/>
                </a:solidFill>
                <a:latin typeface="Arial" panose="020B0604020202020204" pitchFamily="34" charset="0"/>
                <a:cs typeface="Arial" panose="020B0604020202020204" pitchFamily="34" charset="0"/>
              </a:rPr>
            </a:br>
            <a:r>
              <a:rPr lang="nl-NL" sz="2200" b="1" smtClean="0">
                <a:solidFill>
                  <a:srgbClr val="FF0000"/>
                </a:solidFill>
                <a:latin typeface="Arial" panose="020B0604020202020204" pitchFamily="34" charset="0"/>
                <a:cs typeface="Arial" panose="020B0604020202020204" pitchFamily="34" charset="0"/>
              </a:rPr>
              <a:t>công </a:t>
            </a:r>
            <a:r>
              <a:rPr lang="nl-NL" sz="2200" b="1">
                <a:solidFill>
                  <a:srgbClr val="FF0000"/>
                </a:solidFill>
                <a:latin typeface="Arial" panose="020B0604020202020204" pitchFamily="34" charset="0"/>
                <a:cs typeface="Arial" panose="020B0604020202020204" pitchFamily="34" charset="0"/>
              </a:rPr>
              <a:t>tác ATVSLĐ vẫn còn một số yếu kém sau </a:t>
            </a:r>
            <a:r>
              <a:rPr lang="nl-NL" sz="2200" b="1" smtClean="0">
                <a:solidFill>
                  <a:srgbClr val="FF0000"/>
                </a:solidFill>
                <a:latin typeface="Arial" panose="020B0604020202020204" pitchFamily="34" charset="0"/>
                <a:cs typeface="Arial" panose="020B0604020202020204" pitchFamily="34" charset="0"/>
              </a:rPr>
              <a:t>đây:</a:t>
            </a:r>
            <a:endParaRPr lang="nl-NL" sz="22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itchFamily="2" charset="2"/>
              <a:buChar char="Ø"/>
              <a:defRPr/>
            </a:pPr>
            <a:r>
              <a:rPr lang="pl-PL" sz="2300" b="1" kern="0" smtClean="0">
                <a:solidFill>
                  <a:srgbClr val="0000FF"/>
                </a:solidFill>
                <a:latin typeface="Arial" charset="0"/>
              </a:rPr>
              <a:t>Trong </a:t>
            </a:r>
            <a:r>
              <a:rPr lang="pl-PL" sz="2300" b="1" kern="0">
                <a:solidFill>
                  <a:srgbClr val="0000FF"/>
                </a:solidFill>
                <a:latin typeface="Arial" charset="0"/>
              </a:rPr>
              <a:t>giai đoạn 2006 - 2014, chỉ tính riêng khu vực tham gia bảo hiểm xã hội, số người chết do tai nạn lao động là trên 5.800 người (gần 700 người chết mỗi năm), trên 50.000 người bị thương tật với mức suy giảm khả năng lao động từ 5% trở lên. </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pl-PL" sz="2300" b="1" kern="0" smtClean="0">
                <a:solidFill>
                  <a:srgbClr val="0000FF"/>
                </a:solidFill>
                <a:latin typeface="Arial" charset="0"/>
              </a:rPr>
              <a:t>Việc </a:t>
            </a:r>
            <a:r>
              <a:rPr lang="pl-PL" sz="2300" b="1" kern="0">
                <a:solidFill>
                  <a:srgbClr val="0000FF"/>
                </a:solidFill>
                <a:latin typeface="Arial" charset="0"/>
              </a:rPr>
              <a:t>đo, kiểm tra định kỳ các yếu tố có hại trong môi trường lao động, việc tổ chức quản lý sức khỏe người lao động tuy được tăng cường nhưng vẫn còn rất hạn chế (số nơi làm việc, số người lao động thuộc diện quản lý chiếm chỉ khoảng 10% tổng số</a:t>
            </a:r>
            <a:r>
              <a:rPr lang="pl-PL" sz="2300" b="1" kern="0" smtClean="0">
                <a:solidFill>
                  <a:srgbClr val="0000FF"/>
                </a:solidFill>
                <a:latin typeface="Arial" charset="0"/>
              </a:rPr>
              <a:t>).</a:t>
            </a:r>
            <a:endParaRPr lang="nb-NO" sz="2300" b="1" kern="0">
              <a:solidFill>
                <a:srgbClr val="0000FF"/>
              </a:solidFill>
              <a:latin typeface="Arial" charset="0"/>
            </a:endParaRPr>
          </a:p>
        </p:txBody>
      </p:sp>
    </p:spTree>
    <p:extLst>
      <p:ext uri="{BB962C8B-B14F-4D97-AF65-F5344CB8AC3E}">
        <p14:creationId xmlns:p14="http://schemas.microsoft.com/office/powerpoint/2010/main" val="36843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14400"/>
          </a:xfrm>
        </p:spPr>
        <p:txBody>
          <a:bodyPr anchor="ctr"/>
          <a:lstStyle/>
          <a:p>
            <a:pPr algn="ctr">
              <a:lnSpc>
                <a:spcPct val="110000"/>
              </a:lnSpc>
              <a:spcBef>
                <a:spcPts val="0"/>
              </a:spcBef>
            </a:pPr>
            <a:r>
              <a:rPr lang="pl-PL" sz="2400" b="1" smtClean="0">
                <a:solidFill>
                  <a:srgbClr val="FF0000"/>
                </a:solidFill>
                <a:latin typeface="Arial" panose="020B0604020202020204" pitchFamily="34" charset="0"/>
                <a:cs typeface="Arial" panose="020B0604020202020204" pitchFamily="34" charset="0"/>
              </a:rPr>
              <a:t>QUAN </a:t>
            </a:r>
            <a:r>
              <a:rPr lang="pl-PL" sz="2400" b="1">
                <a:solidFill>
                  <a:srgbClr val="FF0000"/>
                </a:solidFill>
                <a:latin typeface="Arial" panose="020B0604020202020204" pitchFamily="34" charset="0"/>
                <a:cs typeface="Arial" panose="020B0604020202020204" pitchFamily="34" charset="0"/>
              </a:rPr>
              <a:t>ĐIỂM CỦA ĐẢNG VÀ NHÀ NƯỚC </a:t>
            </a:r>
            <a:r>
              <a:rPr lang="pl-PL" sz="2400" b="1" smtClean="0">
                <a:solidFill>
                  <a:srgbClr val="FF0000"/>
                </a:solidFill>
                <a:latin typeface="Arial" panose="020B0604020202020204" pitchFamily="34" charset="0"/>
                <a:cs typeface="Arial" panose="020B0604020202020204" pitchFamily="34" charset="0"/>
              </a:rPr>
              <a:t>VỀ </a:t>
            </a:r>
            <a:r>
              <a:rPr lang="en-US" sz="2400" b="1" smtClean="0">
                <a:solidFill>
                  <a:srgbClr val="FF0000"/>
                </a:solidFill>
                <a:latin typeface="Arial" panose="020B0604020202020204" pitchFamily="34" charset="0"/>
                <a:cs typeface="Arial" panose="020B0604020202020204" pitchFamily="34" charset="0"/>
              </a:rPr>
              <a:t>ATVSLĐ</a:t>
            </a:r>
            <a:endParaRPr lang="en-US" sz="24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a:defRPr/>
            </a:pPr>
            <a:r>
              <a:rPr lang="pl-PL" sz="2200" b="1" kern="0" smtClean="0">
                <a:solidFill>
                  <a:srgbClr val="FF3399"/>
                </a:solidFill>
                <a:latin typeface="Arial" charset="0"/>
              </a:rPr>
              <a:t>Khoản </a:t>
            </a:r>
            <a:r>
              <a:rPr lang="pl-PL" sz="2200" b="1" kern="0">
                <a:solidFill>
                  <a:srgbClr val="FF3399"/>
                </a:solidFill>
                <a:latin typeface="Arial" charset="0"/>
              </a:rPr>
              <a:t>2 Điều 35 Hiến pháp năm 2013</a:t>
            </a:r>
            <a:r>
              <a:rPr lang="pl-PL" sz="2200" b="1" kern="0">
                <a:solidFill>
                  <a:srgbClr val="0000FF"/>
                </a:solidFill>
                <a:latin typeface="Arial" charset="0"/>
              </a:rPr>
              <a:t> quy định: "Người làm công ăn lương được bảo đảm các điều kiện làm việc công bằng, an toàn; được hưởng lương, chế độ nghỉ ngơi</a:t>
            </a:r>
            <a:r>
              <a:rPr lang="pl-PL" sz="2200" b="1" kern="0" smtClean="0">
                <a:solidFill>
                  <a:srgbClr val="0000FF"/>
                </a:solidFill>
                <a:latin typeface="Arial" charset="0"/>
              </a:rPr>
              <a:t>”.</a:t>
            </a:r>
            <a:endParaRPr lang="en-US" sz="220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a:defRPr/>
            </a:pPr>
            <a:r>
              <a:rPr lang="pl-PL" sz="2200" b="1" kern="0" smtClean="0">
                <a:solidFill>
                  <a:srgbClr val="FF3399"/>
                </a:solidFill>
                <a:latin typeface="Arial" charset="0"/>
              </a:rPr>
              <a:t>Chiến </a:t>
            </a:r>
            <a:r>
              <a:rPr lang="pl-PL" sz="2200" b="1" kern="0">
                <a:solidFill>
                  <a:srgbClr val="FF3399"/>
                </a:solidFill>
                <a:latin typeface="Arial" charset="0"/>
              </a:rPr>
              <a:t>lược phát triển kinh tế xã hội giai đoạn 2011-2020</a:t>
            </a:r>
            <a:r>
              <a:rPr lang="pl-PL" sz="2200" b="1" kern="0">
                <a:solidFill>
                  <a:srgbClr val="0000FF"/>
                </a:solidFill>
                <a:latin typeface="Arial" charset="0"/>
              </a:rPr>
              <a:t> xác định "Bảo đảm quan hệ lao động hài hòa; cải thiện môi trường và điều kiện lao động"; "Phát triển mạnh và đa dạng hệ thống bảo hiểm: bảo hiểm xã hội, bảo hiểm thất nghiệp, bảo hiểm tai nạn lao động, bệnh nghề nghiệp...”. </a:t>
            </a:r>
            <a:endParaRPr lang="en-US" sz="220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a:defRPr/>
            </a:pPr>
            <a:r>
              <a:rPr lang="pl-PL" sz="2200" b="1" kern="0" smtClean="0">
                <a:solidFill>
                  <a:srgbClr val="0000FF"/>
                </a:solidFill>
                <a:latin typeface="Arial" charset="0"/>
              </a:rPr>
              <a:t>Ngày </a:t>
            </a:r>
            <a:r>
              <a:rPr lang="pl-PL" sz="2200" b="1" kern="0">
                <a:solidFill>
                  <a:srgbClr val="0000FF"/>
                </a:solidFill>
                <a:latin typeface="Arial" charset="0"/>
              </a:rPr>
              <a:t>18/9/2013 Ban Bí thư đã ban hành </a:t>
            </a:r>
            <a:r>
              <a:rPr lang="pl-PL" sz="2200" b="1" kern="0">
                <a:solidFill>
                  <a:srgbClr val="FF3399"/>
                </a:solidFill>
                <a:latin typeface="Arial" charset="0"/>
              </a:rPr>
              <a:t>Chỉ thị số 29-CT/TW </a:t>
            </a:r>
            <a:r>
              <a:rPr lang="pl-PL" sz="2200" b="1" kern="0">
                <a:solidFill>
                  <a:srgbClr val="0000FF"/>
                </a:solidFill>
                <a:latin typeface="Arial" charset="0"/>
              </a:rPr>
              <a:t>về đẩy mạnh công tác an toàn, vệ sinh lao động trong thời kỳ công nghiệp hóa, hiện đại hóa và hội nhập quốc tế. Trong đó đề ra yêu cầu tiếp tục “Hoàn thiện hệ thống pháp luật về an toàn lao động, vệ sinh lao động phù hợp với các quy định, Công ước quốc tế mà Việt Nam tham gia”. </a:t>
            </a:r>
            <a:endParaRPr lang="nb-NO" sz="2200" b="1" kern="0">
              <a:solidFill>
                <a:srgbClr val="0000FF"/>
              </a:solidFill>
              <a:latin typeface="Arial" charset="0"/>
            </a:endParaRPr>
          </a:p>
        </p:txBody>
      </p:sp>
    </p:spTree>
    <p:extLst>
      <p:ext uri="{BB962C8B-B14F-4D97-AF65-F5344CB8AC3E}">
        <p14:creationId xmlns:p14="http://schemas.microsoft.com/office/powerpoint/2010/main" val="3381182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14400"/>
          </a:xfrm>
        </p:spPr>
        <p:txBody>
          <a:bodyPr anchor="ctr"/>
          <a:lstStyle/>
          <a:p>
            <a:pPr algn="ctr">
              <a:lnSpc>
                <a:spcPct val="110000"/>
              </a:lnSpc>
              <a:spcBef>
                <a:spcPts val="0"/>
              </a:spcBef>
            </a:pPr>
            <a:r>
              <a:rPr lang="en-US" sz="2400" b="1" smtClean="0">
                <a:solidFill>
                  <a:srgbClr val="FF0000"/>
                </a:solidFill>
                <a:latin typeface="Arial" panose="020B0604020202020204" pitchFamily="34" charset="0"/>
                <a:cs typeface="Arial" panose="020B0604020202020204" pitchFamily="34" charset="0"/>
              </a:rPr>
              <a:t>CAM KẾT QUỐC TẾ CỦA VIỆT NAM </a:t>
            </a:r>
            <a:r>
              <a:rPr lang="pl-PL" sz="2400" b="1" smtClean="0">
                <a:solidFill>
                  <a:srgbClr val="FF0000"/>
                </a:solidFill>
                <a:latin typeface="Arial" panose="020B0604020202020204" pitchFamily="34" charset="0"/>
                <a:cs typeface="Arial" panose="020B0604020202020204" pitchFamily="34" charset="0"/>
              </a:rPr>
              <a:t>VỀ </a:t>
            </a:r>
            <a:r>
              <a:rPr lang="en-US" sz="2400" b="1" smtClean="0">
                <a:solidFill>
                  <a:srgbClr val="FF0000"/>
                </a:solidFill>
                <a:latin typeface="Arial" panose="020B0604020202020204" pitchFamily="34" charset="0"/>
                <a:cs typeface="Arial" panose="020B0604020202020204" pitchFamily="34" charset="0"/>
              </a:rPr>
              <a:t>ATVSLĐ</a:t>
            </a:r>
            <a:endParaRPr lang="en-US" sz="2400" b="1">
              <a:solidFill>
                <a:srgbClr val="FF0000"/>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itchFamily="2" charset="2"/>
              <a:buChar char="Ø"/>
              <a:defRPr/>
            </a:pPr>
            <a:r>
              <a:rPr lang="pl-PL" sz="2200" b="1" kern="0" smtClean="0">
                <a:solidFill>
                  <a:srgbClr val="0000FF"/>
                </a:solidFill>
                <a:latin typeface="Arial" charset="0"/>
              </a:rPr>
              <a:t>Hiện </a:t>
            </a:r>
            <a:r>
              <a:rPr lang="pl-PL" sz="2200" b="1" kern="0">
                <a:solidFill>
                  <a:srgbClr val="0000FF"/>
                </a:solidFill>
                <a:latin typeface="Arial" charset="0"/>
              </a:rPr>
              <a:t>nay, Việt Nam đã phê chuẩn, gia nhập </a:t>
            </a:r>
            <a:r>
              <a:rPr lang="pl-PL" sz="2200" b="1" kern="0">
                <a:solidFill>
                  <a:srgbClr val="FF3399"/>
                </a:solidFill>
                <a:latin typeface="Arial" charset="0"/>
              </a:rPr>
              <a:t>21 Công ước của ILO</a:t>
            </a:r>
            <a:r>
              <a:rPr lang="pl-PL" sz="2200" b="1" kern="0">
                <a:solidFill>
                  <a:srgbClr val="0000FF"/>
                </a:solidFill>
                <a:latin typeface="Arial" charset="0"/>
              </a:rPr>
              <a:t>, với 12 Công ước liên quan trực tiếp đến công tác an toàn, vệ sinh lao động, đặc biệt là </a:t>
            </a:r>
            <a:r>
              <a:rPr lang="pl-PL" sz="2200" b="1" kern="0">
                <a:solidFill>
                  <a:srgbClr val="FF3399"/>
                </a:solidFill>
                <a:latin typeface="Arial" charset="0"/>
              </a:rPr>
              <a:t>Công ước số 155</a:t>
            </a:r>
            <a:r>
              <a:rPr lang="pl-PL" sz="2200" b="1" kern="0">
                <a:solidFill>
                  <a:srgbClr val="0000FF"/>
                </a:solidFill>
                <a:latin typeface="Arial" charset="0"/>
              </a:rPr>
              <a:t> về  an toàn lao động, vệ sinh lao động và môi trường làm việc (năm 1981) và </a:t>
            </a:r>
            <a:r>
              <a:rPr lang="pl-PL" sz="2200" b="1" kern="0">
                <a:solidFill>
                  <a:srgbClr val="FF3399"/>
                </a:solidFill>
                <a:latin typeface="Arial" charset="0"/>
              </a:rPr>
              <a:t>Công ước số 187</a:t>
            </a:r>
            <a:r>
              <a:rPr lang="pl-PL" sz="2200" b="1" kern="0">
                <a:solidFill>
                  <a:srgbClr val="0000FF"/>
                </a:solidFill>
                <a:latin typeface="Arial" charset="0"/>
              </a:rPr>
              <a:t> về cơ chế tăng cường công tác an toàn, vệ sinh lao động (năm 2006). </a:t>
            </a:r>
            <a:endParaRPr lang="en-US" sz="220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Wingdings" pitchFamily="2" charset="2"/>
              <a:buChar char="Ø"/>
              <a:defRPr/>
            </a:pPr>
            <a:r>
              <a:rPr lang="pl-PL" sz="2200" b="1" kern="0" smtClean="0">
                <a:solidFill>
                  <a:srgbClr val="0000FF"/>
                </a:solidFill>
                <a:latin typeface="Arial" charset="0"/>
              </a:rPr>
              <a:t>Tại </a:t>
            </a:r>
            <a:r>
              <a:rPr lang="pl-PL" sz="2200" b="1" kern="0">
                <a:solidFill>
                  <a:srgbClr val="0000FF"/>
                </a:solidFill>
                <a:latin typeface="Arial" charset="0"/>
              </a:rPr>
              <a:t>Công ước số 155 và Công ước số 187 của ILO đã quy định các nước thành viên phải chủ động các bước để tiến đến môi trường lao động an toàn và lành mạnh thông qua chính sách, hệ thống và chương trình quốc gia về ATVSLĐ phù hợp. Tuân thủ các quy định tại các Công ước của ILO mà Việt Nam đã phê chuẩn, gia nhập, việc nội luật hóa các quy định tại Công ước phù hợp với điều kiện thực tế của Việt Nam là một yêu cầu cấp thiết.</a:t>
            </a:r>
            <a:endParaRPr lang="en-US" sz="2200" b="1" ker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a:defRPr/>
            </a:pPr>
            <a:endParaRPr lang="nb-NO" sz="2200" b="1" kern="0">
              <a:solidFill>
                <a:srgbClr val="0000FF"/>
              </a:solidFill>
              <a:latin typeface="Arial" charset="0"/>
            </a:endParaRPr>
          </a:p>
        </p:txBody>
      </p:sp>
    </p:spTree>
    <p:extLst>
      <p:ext uri="{BB962C8B-B14F-4D97-AF65-F5344CB8AC3E}">
        <p14:creationId xmlns:p14="http://schemas.microsoft.com/office/powerpoint/2010/main" val="185036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txDef>
      <a:spPr bwMode="auto">
        <a:noFill/>
        <a:ln w="9525">
          <a:noFill/>
          <a:miter lim="800000"/>
          <a:headEnd/>
          <a:tailEnd/>
        </a:ln>
      </a:spPr>
      <a:bodyPr vert="horz" wrap="square" lIns="91440" tIns="45720" rIns="91440" bIns="45720" numCol="1" anchor="ctr" anchorCtr="0" compatLnSpc="1">
        <a:prstTxWarp prst="textNoShape">
          <a:avLst/>
        </a:prstTxWarp>
      </a:bodyPr>
      <a:lstStyle>
        <a:defPPr>
          <a:spcBef>
            <a:spcPct val="20000"/>
          </a:spcBef>
          <a:defRPr sz="3200" b="1" kern="0" smtClean="0">
            <a:solidFill>
              <a:srgbClr val="FF0000"/>
            </a:solidFill>
            <a:latin typeface="Arial" pitchFamily="34" charset="0"/>
            <a:ea typeface="+mj-ea"/>
            <a:cs typeface="Arial" pitchFamily="34" charset="0"/>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20542</TotalTime>
  <Words>8912</Words>
  <Application>Microsoft Office PowerPoint</Application>
  <PresentationFormat>On-screen Show (4:3)</PresentationFormat>
  <Paragraphs>267</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Profile</vt:lpstr>
      <vt:lpstr>PowerPoint Presentation</vt:lpstr>
      <vt:lpstr>TÌNH HUỐNG THẢO LUẬN</vt:lpstr>
      <vt:lpstr>GIỚI THIỆU  LUẬT AN TOÀN, VỆ SINH LAO ĐỘNG NĂM 2015</vt:lpstr>
      <vt:lpstr>SỰ CẦN THIẾT BAN HÀNH LUẬT</vt:lpstr>
      <vt:lpstr>SỰ CẦN THIẾT BAN HÀNH LUẬT</vt:lpstr>
      <vt:lpstr>Bên cạnh những kết quả đã đạt được, việc tổ chức thực hiện  công tác ATVSLĐ vẫn còn một số yếu kém sau đây:</vt:lpstr>
      <vt:lpstr>Bên cạnh những kết quả đã đạt được, việc tổ chức thực hiện  công tác ATVSLĐ vẫn còn một số yếu kém sau đây:</vt:lpstr>
      <vt:lpstr>QUAN ĐIỂM CỦA ĐẢNG VÀ NHÀ NƯỚC VỀ ATVSLĐ</vt:lpstr>
      <vt:lpstr>CAM KẾT QUỐC TẾ CỦA VIỆT NAM VỀ ATVSLĐ</vt:lpstr>
      <vt:lpstr>TÌNH HUỐNG THẢO LUẬN</vt:lpstr>
      <vt:lpstr>BỐ CỤC CỦA LUẬT (07 chương, 93 điều)</vt:lpstr>
      <vt:lpstr>CHƯƠNG I. NHỮNG QUY ĐỊNH CHUNG</vt:lpstr>
      <vt:lpstr>Điều 2. Đối tượng áp dụng</vt:lpstr>
      <vt:lpstr>Điều 3. Giải thích từ ngữ</vt:lpstr>
      <vt:lpstr>Điều 2. Giải thích từ ngữ</vt:lpstr>
      <vt:lpstr>Điều 6. Quyền và nghĩa vụ về ATVSLĐ của người lao động</vt:lpstr>
      <vt:lpstr>Điều 6. Quyền và nghĩa vụ về ATVSLĐ của người lao động</vt:lpstr>
      <vt:lpstr>Điều 6. Quyền và nghĩa vụ về ATVSLĐ của người lao động</vt:lpstr>
      <vt:lpstr>Điều 6. Quyền và nghĩa vụ về ATVSLĐ của người lao động</vt:lpstr>
      <vt:lpstr>Điều 6. Quyền và nghĩa vụ về ATVSLĐ của người lao động</vt:lpstr>
      <vt:lpstr>Điều 6. Quyền và nghĩa vụ về ATVSLĐ của người lao động</vt:lpstr>
      <vt:lpstr>Điều 7. Quyền và nghĩa vụ về an toàn, vệ sinh lao động của người sử dụng lao động</vt:lpstr>
      <vt:lpstr>Điều 7. Quyền và nghĩa vụ về an toàn, vệ sinh lao động của người sử dụng lao động</vt:lpstr>
      <vt:lpstr>Điều 7. Quyền và nghĩa vụ về an toàn, vệ sinh lao động của người sử dụng lao động</vt:lpstr>
      <vt:lpstr>Điều 9. Quyền, trách nhiệm của tổ chức công đoàn trong công tác an toàn, vệ sinh lao động</vt:lpstr>
      <vt:lpstr>Điều 9. Quyền, trách nhiệm của tổ chức công đoàn trong công tác an toàn, vệ sinh lao động</vt:lpstr>
      <vt:lpstr>Điều 10. Quyền, trách nhiệm của công đoàn cơ sở trong công tác an toàn, vệ sinh lao động</vt:lpstr>
      <vt:lpstr>Điều 10. Quyền, trách nhiệm của công đoàn cơ sở trong công tác an toàn, vệ sinh lao động</vt:lpstr>
      <vt:lpstr>Điều 10. Quyền, trách nhiệm của công đoàn cơ sở trong công tác an toàn, vệ sinh lao động</vt:lpstr>
      <vt:lpstr>Điều 12. Các hành vi bị nghiêm cấm</vt:lpstr>
      <vt:lpstr>Điều 12. Các hành vi bị nghiêm cấm</vt:lpstr>
      <vt:lpstr>TÌNH HUỐNG THẢO LUẬN</vt:lpstr>
      <vt:lpstr>CHƯƠNG II. CÁC BIỆN PHÁP PHÒNG, CHỐNG CÁC YẾU TỐ NGUY HIỂM, YẾU TỐ CÓ HẠI CHO NGƯỜI LAO ĐỘNG</vt:lpstr>
      <vt:lpstr>Mục 1. THÔNG TIN, TUYÊN TRUYỀN, GIÁO DỤC, HUẤN LUYỆN AN TOÀN, VỆ SINH LAO ĐỘNG</vt:lpstr>
      <vt:lpstr>Mục 1. THÔNG TIN, TUYÊN TRUYỀN, GIÁO DỤC, HUẤN LUYỆN AN TOÀN, VỆ SINH LAO ĐỘNG</vt:lpstr>
      <vt:lpstr>Mục 2. NỘI QUY, QUY TRÌNH VÀ CÁC BIỆN PHÁP BẢO ĐẢM AN TOÀN, VỆ SINH LAO ĐỘNG TẠI NƠI LÀM VIỆC</vt:lpstr>
      <vt:lpstr>Mục 2. NỘI QUY, QUY TRÌNH VÀ CÁC BIỆN PHÁP BẢO ĐẢM AN TOÀN, VỆ SINH LAO ĐỘNG TẠI NƠI LÀM VIỆC</vt:lpstr>
      <vt:lpstr>Mục 2. NỘI QUY, QUY TRÌNH VÀ CÁC BIỆN PHÁP BẢO ĐẢM AN TOÀN, VỆ SINH LAO ĐỘNG TẠI NƠI LÀM VIỆC</vt:lpstr>
      <vt:lpstr>Mục 2. NỘI QUY, QUY TRÌNH VÀ CÁC BIỆN PHÁP BẢO ĐẢM AN TOÀN, VỆ SINH LAO ĐỘNG TẠI NƠI LÀM VIỆC</vt:lpstr>
      <vt:lpstr>Mục 2. NỘI QUY, QUY TRÌNH VÀ CÁC BIỆN PHÁP BẢO ĐẢM AN TOÀN, VỆ SINH LAO ĐỘNG TẠI NƠI LÀM VIỆC</vt:lpstr>
      <vt:lpstr>Mục 3. CHẾ ĐỘ BẢO HỘ LAO ĐỘNG, CHĂM SÓC SỨC KHỎE NGƯỜI LAO ĐỘNG</vt:lpstr>
      <vt:lpstr>Mục 3. CHẾ ĐỘ BẢO HỘ LAO ĐỘNG, CHĂM SÓC SỨC KHỎE NGƯỜI LAO ĐỘNG</vt:lpstr>
      <vt:lpstr>Mục 3. CHẾ ĐỘ BẢO HỘ LAO ĐỘNG, CHĂM SÓC SỨC KHỎE NGƯỜI LAO ĐỘNG</vt:lpstr>
      <vt:lpstr>Mục 3. CHẾ ĐỘ BẢO HỘ LAO ĐỘNG, CHĂM SÓC SỨC KHỎE NGƯỜI LAO ĐỘNG</vt:lpstr>
      <vt:lpstr>Mục 3. CHẾ ĐỘ BẢO HỘ LAO ĐỘNG, CHĂM SÓC SỨC KHỎE NGƯỜI LAO ĐỘNG</vt:lpstr>
      <vt:lpstr>Mục 4. QUẢN LÝ MÁY, THIẾT BỊ, VẬT TƯ, CHẤT CÓ YÊU CẦU NGHIÊM NGẶT VỀ AN TOÀN, VỆ SINH LAO ĐỘNG</vt:lpstr>
      <vt:lpstr>Chương IV. BẢO ĐẢM AN TOÀN, VỆ SINH LAO ĐỘNG ĐỐI VỚI MỘT SỐ LAO ĐỘNG ĐẶC THÙ</vt:lpstr>
      <vt:lpstr>Điều 70. An toàn, vệ sinh lao động đối với học sinh, sinh viên, người học nghề, tập nghề, thử việc</vt:lpstr>
      <vt:lpstr>Chương VI. QUẢN LÝ NHÀ NƯỚC VỀ ATVSLĐ</vt:lpstr>
      <vt:lpstr>Chương VI. QUẢN LÝ NHÀ NƯỚC VỀ ATVSLĐ</vt:lpstr>
      <vt:lpstr>Chương VI. QUẢN LÝ NHÀ NƯỚC VỀ ATVSLĐ</vt:lpstr>
      <vt:lpstr>TÌNH HUỐNG THẢO LUẬN</vt:lpstr>
      <vt:lpstr>PowerPoint Presentation</vt:lpstr>
      <vt:lpstr>PowerPoint Presentation</vt:lpstr>
    </vt:vector>
  </TitlesOfParts>
  <Company>So Giao duc va Dao tao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huan e-mail, QLVB</dc:title>
  <dc:creator>LeNguyenMinhNgoc</dc:creator>
  <cp:lastModifiedBy>Le Nguyen Minh Ngoc</cp:lastModifiedBy>
  <cp:revision>2011</cp:revision>
  <cp:lastPrinted>2014-02-10T09:51:06Z</cp:lastPrinted>
  <dcterms:created xsi:type="dcterms:W3CDTF">2006-08-23T15:52:09Z</dcterms:created>
  <dcterms:modified xsi:type="dcterms:W3CDTF">2019-05-06T06:22:17Z</dcterms:modified>
</cp:coreProperties>
</file>