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2" r:id="rId14"/>
    <p:sldId id="267" r:id="rId15"/>
    <p:sldId id="273" r:id="rId16"/>
    <p:sldId id="274" r:id="rId17"/>
    <p:sldId id="275" r:id="rId18"/>
    <p:sldId id="276" r:id="rId19"/>
    <p:sldId id="277" r:id="rId20"/>
    <p:sldId id="278" r:id="rId2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8" autoAdjust="0"/>
    <p:restoredTop sz="94660"/>
  </p:normalViewPr>
  <p:slideViewPr>
    <p:cSldViewPr snapToGrid="0">
      <p:cViewPr varScale="1">
        <p:scale>
          <a:sx n="70" d="100"/>
          <a:sy n="70" d="100"/>
        </p:scale>
        <p:origin x="6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hánh CaoTất" userId="286a672f421f5222" providerId="Windows Live" clId="Web-{131B1532-F3DD-4D45-8990-C82C6CB85301}"/>
    <pc:docChg chg="modSld">
      <pc:chgData name="Khánh CaoTất" userId="286a672f421f5222" providerId="Windows Live" clId="Web-{131B1532-F3DD-4D45-8990-C82C6CB85301}" dt="2017-12-15T13:53:10.848" v="0"/>
      <pc:docMkLst>
        <pc:docMk/>
      </pc:docMkLst>
      <pc:sldChg chg="delAnim modAnim">
        <pc:chgData name="Khánh CaoTất" userId="286a672f421f5222" providerId="Windows Live" clId="Web-{131B1532-F3DD-4D45-8990-C82C6CB85301}" dt="2017-12-15T13:53:10.848" v="0"/>
        <pc:sldMkLst>
          <pc:docMk/>
          <pc:sldMk cId="2414973428" sldId="256"/>
        </pc:sldMkLst>
      </pc:sldChg>
    </pc:docChg>
  </pc:docChgLst>
  <pc:docChgLst>
    <pc:chgData name="Khánh CaoTất" userId="286a672f421f5222" providerId="Windows Live" clId="Web-{C71B6A3F-1137-4887-B401-096585DD1E44}"/>
    <pc:docChg chg="modSld">
      <pc:chgData name="Khánh CaoTất" userId="286a672f421f5222" providerId="Windows Live" clId="Web-{C71B6A3F-1137-4887-B401-096585DD1E44}" dt="2017-12-15T13:52:04.611" v="1"/>
      <pc:docMkLst>
        <pc:docMk/>
      </pc:docMkLst>
      <pc:sldChg chg="delAnim modAnim">
        <pc:chgData name="Khánh CaoTất" userId="286a672f421f5222" providerId="Windows Live" clId="Web-{C71B6A3F-1137-4887-B401-096585DD1E44}" dt="2017-12-15T13:51:59.642" v="0"/>
        <pc:sldMkLst>
          <pc:docMk/>
          <pc:sldMk cId="2414973428"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70895FFA-7466-4A6A-BBEA-7CB3E10CCBDE}" type="datetimeFigureOut">
              <a:rPr lang="vi-VN" smtClean="0"/>
              <a:t>15/12/2017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F69EB6-4967-4249-B4B5-4E16099F6A55}" type="slidenum">
              <a:rPr lang="vi-VN" smtClean="0"/>
              <a:t>‹#›</a:t>
            </a:fld>
            <a:endParaRPr lang="vi-VN"/>
          </a:p>
        </p:txBody>
      </p:sp>
    </p:spTree>
    <p:extLst>
      <p:ext uri="{BB962C8B-B14F-4D97-AF65-F5344CB8AC3E}">
        <p14:creationId xmlns:p14="http://schemas.microsoft.com/office/powerpoint/2010/main" val="554848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0895FFA-7466-4A6A-BBEA-7CB3E10CCBDE}" type="datetimeFigureOut">
              <a:rPr lang="vi-VN" smtClean="0"/>
              <a:t>15/12/2017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F69EB6-4967-4249-B4B5-4E16099F6A55}" type="slidenum">
              <a:rPr lang="vi-VN" smtClean="0"/>
              <a:t>‹#›</a:t>
            </a:fld>
            <a:endParaRPr lang="vi-VN"/>
          </a:p>
        </p:txBody>
      </p:sp>
    </p:spTree>
    <p:extLst>
      <p:ext uri="{BB962C8B-B14F-4D97-AF65-F5344CB8AC3E}">
        <p14:creationId xmlns:p14="http://schemas.microsoft.com/office/powerpoint/2010/main" val="1147471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0895FFA-7466-4A6A-BBEA-7CB3E10CCBDE}" type="datetimeFigureOut">
              <a:rPr lang="vi-VN" smtClean="0"/>
              <a:t>15/12/2017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F69EB6-4967-4249-B4B5-4E16099F6A55}" type="slidenum">
              <a:rPr lang="vi-VN" smtClean="0"/>
              <a:t>‹#›</a:t>
            </a:fld>
            <a:endParaRPr lang="vi-VN"/>
          </a:p>
        </p:txBody>
      </p:sp>
    </p:spTree>
    <p:extLst>
      <p:ext uri="{BB962C8B-B14F-4D97-AF65-F5344CB8AC3E}">
        <p14:creationId xmlns:p14="http://schemas.microsoft.com/office/powerpoint/2010/main" val="2903750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0895FFA-7466-4A6A-BBEA-7CB3E10CCBDE}" type="datetimeFigureOut">
              <a:rPr lang="vi-VN" smtClean="0"/>
              <a:t>15/12/2017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F69EB6-4967-4249-B4B5-4E16099F6A55}" type="slidenum">
              <a:rPr lang="vi-VN" smtClean="0"/>
              <a:t>‹#›</a:t>
            </a:fld>
            <a:endParaRPr lang="vi-VN"/>
          </a:p>
        </p:txBody>
      </p:sp>
    </p:spTree>
    <p:extLst>
      <p:ext uri="{BB962C8B-B14F-4D97-AF65-F5344CB8AC3E}">
        <p14:creationId xmlns:p14="http://schemas.microsoft.com/office/powerpoint/2010/main" val="2759819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895FFA-7466-4A6A-BBEA-7CB3E10CCBDE}" type="datetimeFigureOut">
              <a:rPr lang="vi-VN" smtClean="0"/>
              <a:t>15/12/2017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F69EB6-4967-4249-B4B5-4E16099F6A55}" type="slidenum">
              <a:rPr lang="vi-VN" smtClean="0"/>
              <a:t>‹#›</a:t>
            </a:fld>
            <a:endParaRPr lang="vi-VN"/>
          </a:p>
        </p:txBody>
      </p:sp>
    </p:spTree>
    <p:extLst>
      <p:ext uri="{BB962C8B-B14F-4D97-AF65-F5344CB8AC3E}">
        <p14:creationId xmlns:p14="http://schemas.microsoft.com/office/powerpoint/2010/main" val="641556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70895FFA-7466-4A6A-BBEA-7CB3E10CCBDE}" type="datetimeFigureOut">
              <a:rPr lang="vi-VN" smtClean="0"/>
              <a:t>15/12/2017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F69EB6-4967-4249-B4B5-4E16099F6A55}" type="slidenum">
              <a:rPr lang="vi-VN" smtClean="0"/>
              <a:t>‹#›</a:t>
            </a:fld>
            <a:endParaRPr lang="vi-VN"/>
          </a:p>
        </p:txBody>
      </p:sp>
    </p:spTree>
    <p:extLst>
      <p:ext uri="{BB962C8B-B14F-4D97-AF65-F5344CB8AC3E}">
        <p14:creationId xmlns:p14="http://schemas.microsoft.com/office/powerpoint/2010/main" val="2550486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70895FFA-7466-4A6A-BBEA-7CB3E10CCBDE}" type="datetimeFigureOut">
              <a:rPr lang="vi-VN" smtClean="0"/>
              <a:t>15/12/2017</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3F69EB6-4967-4249-B4B5-4E16099F6A55}" type="slidenum">
              <a:rPr lang="vi-VN" smtClean="0"/>
              <a:t>‹#›</a:t>
            </a:fld>
            <a:endParaRPr lang="vi-VN"/>
          </a:p>
        </p:txBody>
      </p:sp>
    </p:spTree>
    <p:extLst>
      <p:ext uri="{BB962C8B-B14F-4D97-AF65-F5344CB8AC3E}">
        <p14:creationId xmlns:p14="http://schemas.microsoft.com/office/powerpoint/2010/main" val="4075798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70895FFA-7466-4A6A-BBEA-7CB3E10CCBDE}" type="datetimeFigureOut">
              <a:rPr lang="vi-VN" smtClean="0"/>
              <a:t>15/12/2017</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3F69EB6-4967-4249-B4B5-4E16099F6A55}" type="slidenum">
              <a:rPr lang="vi-VN" smtClean="0"/>
              <a:t>‹#›</a:t>
            </a:fld>
            <a:endParaRPr lang="vi-VN"/>
          </a:p>
        </p:txBody>
      </p:sp>
    </p:spTree>
    <p:extLst>
      <p:ext uri="{BB962C8B-B14F-4D97-AF65-F5344CB8AC3E}">
        <p14:creationId xmlns:p14="http://schemas.microsoft.com/office/powerpoint/2010/main" val="136348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95FFA-7466-4A6A-BBEA-7CB3E10CCBDE}" type="datetimeFigureOut">
              <a:rPr lang="vi-VN" smtClean="0"/>
              <a:t>15/12/2017</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3F69EB6-4967-4249-B4B5-4E16099F6A55}" type="slidenum">
              <a:rPr lang="vi-VN" smtClean="0"/>
              <a:t>‹#›</a:t>
            </a:fld>
            <a:endParaRPr lang="vi-VN"/>
          </a:p>
        </p:txBody>
      </p:sp>
    </p:spTree>
    <p:extLst>
      <p:ext uri="{BB962C8B-B14F-4D97-AF65-F5344CB8AC3E}">
        <p14:creationId xmlns:p14="http://schemas.microsoft.com/office/powerpoint/2010/main" val="1949979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95FFA-7466-4A6A-BBEA-7CB3E10CCBDE}" type="datetimeFigureOut">
              <a:rPr lang="vi-VN" smtClean="0"/>
              <a:t>15/12/2017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F69EB6-4967-4249-B4B5-4E16099F6A55}" type="slidenum">
              <a:rPr lang="vi-VN" smtClean="0"/>
              <a:t>‹#›</a:t>
            </a:fld>
            <a:endParaRPr lang="vi-VN"/>
          </a:p>
        </p:txBody>
      </p:sp>
    </p:spTree>
    <p:extLst>
      <p:ext uri="{BB962C8B-B14F-4D97-AF65-F5344CB8AC3E}">
        <p14:creationId xmlns:p14="http://schemas.microsoft.com/office/powerpoint/2010/main" val="1878448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95FFA-7466-4A6A-BBEA-7CB3E10CCBDE}" type="datetimeFigureOut">
              <a:rPr lang="vi-VN" smtClean="0"/>
              <a:t>15/12/2017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F69EB6-4967-4249-B4B5-4E16099F6A55}" type="slidenum">
              <a:rPr lang="vi-VN" smtClean="0"/>
              <a:t>‹#›</a:t>
            </a:fld>
            <a:endParaRPr lang="vi-VN"/>
          </a:p>
        </p:txBody>
      </p:sp>
    </p:spTree>
    <p:extLst>
      <p:ext uri="{BB962C8B-B14F-4D97-AF65-F5344CB8AC3E}">
        <p14:creationId xmlns:p14="http://schemas.microsoft.com/office/powerpoint/2010/main" val="947121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95FFA-7466-4A6A-BBEA-7CB3E10CCBDE}" type="datetimeFigureOut">
              <a:rPr lang="vi-VN" smtClean="0"/>
              <a:t>15/12/2017</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69EB6-4967-4249-B4B5-4E16099F6A55}" type="slidenum">
              <a:rPr lang="vi-VN" smtClean="0"/>
              <a:t>‹#›</a:t>
            </a:fld>
            <a:endParaRPr lang="vi-VN"/>
          </a:p>
        </p:txBody>
      </p:sp>
    </p:spTree>
    <p:extLst>
      <p:ext uri="{BB962C8B-B14F-4D97-AF65-F5344CB8AC3E}">
        <p14:creationId xmlns:p14="http://schemas.microsoft.com/office/powerpoint/2010/main" val="1171764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slide" Target="slide5.xml"/><Relationship Id="rId4" Type="http://schemas.openxmlformats.org/officeDocument/2006/relationships/slide" Target="slide19.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tmp"/></Relationships>
</file>

<file path=ppt/slides/_rels/slide20.xml.rels><?xml version="1.0" encoding="UTF-8" standalone="yes"?>
<Relationships xmlns="http://schemas.openxmlformats.org/package/2006/relationships"><Relationship Id="rId3" Type="http://schemas.openxmlformats.org/officeDocument/2006/relationships/hyperlink" Target="quyet%20dinh%2054.doc.docx" TargetMode="External"/><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tmp"/></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tmp"/></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slide" Target="slide6.xml"/><Relationship Id="rId3" Type="http://schemas.microsoft.com/office/2007/relationships/hdphoto" Target="../media/hdphoto1.wdp"/><Relationship Id="rId7" Type="http://schemas.openxmlformats.org/officeDocument/2006/relationships/slide" Target="slide9.xml"/><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slide" Target="slide7.xml"/><Relationship Id="rId5" Type="http://schemas.openxmlformats.org/officeDocument/2006/relationships/slide" Target="slide11.xml"/><Relationship Id="rId15" Type="http://schemas.openxmlformats.org/officeDocument/2006/relationships/image" Target="../media/image11.png"/><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slide" Target="slide8.xml"/><Relationship Id="rId1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slide" Target="slide5.xml"/><Relationship Id="rId4" Type="http://schemas.openxmlformats.org/officeDocument/2006/relationships/slide" Target="slide13.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16.xml"/><Relationship Id="rId4" Type="http://schemas.openxmlformats.org/officeDocument/2006/relationships/slide" Target="slide14.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18.xml"/><Relationship Id="rId4" Type="http://schemas.openxmlformats.org/officeDocument/2006/relationships/slide" Target="slide1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725714" y="1028746"/>
            <a:ext cx="11234057" cy="769441"/>
          </a:xfrm>
          <a:prstGeom prst="rect">
            <a:avLst/>
          </a:prstGeom>
          <a:noFill/>
          <a:ln>
            <a:noFill/>
          </a:ln>
          <a:effectLst>
            <a:glow>
              <a:schemeClr val="accent1">
                <a:alpha val="40000"/>
              </a:schemeClr>
            </a:glow>
            <a:outerShdw blurRad="152400" dist="317500" dir="5400000" sx="90000" sy="-19000" rotWithShape="0">
              <a:prstClr val="black">
                <a:alpha val="15000"/>
              </a:prstClr>
            </a:outerShdw>
            <a:reflection blurRad="165100" stA="19000" endPos="59000" dir="5400000" sy="-100000" algn="bl" rotWithShape="0"/>
          </a:effectLst>
          <a:scene3d>
            <a:camera prst="orthographicFront"/>
            <a:lightRig rig="threePt" dir="t"/>
          </a:scene3d>
          <a:sp3d>
            <a:bevelT w="495300" h="50800" prst="softRound"/>
            <a:contourClr>
              <a:schemeClr val="accent6"/>
            </a:contourClr>
          </a:sp3d>
          <a:extLst/>
        </p:spPr>
        <p:txBody>
          <a:bodyPr wrap="square">
            <a:spAutoFit/>
          </a:bodyPr>
          <a:lstStyle/>
          <a:p>
            <a:pPr algn="ctr"/>
            <a:r>
              <a:rPr lang="en-US" altLang="vi-VN" sz="4400" b="1" dirty="0" err="1">
                <a:solidFill>
                  <a:srgbClr val="FF0000"/>
                </a:solidFill>
              </a:rPr>
              <a:t>Tuyên</a:t>
            </a:r>
            <a:r>
              <a:rPr lang="en-US" altLang="vi-VN" sz="4400" b="1" dirty="0">
                <a:solidFill>
                  <a:srgbClr val="FF0000"/>
                </a:solidFill>
              </a:rPr>
              <a:t> </a:t>
            </a:r>
            <a:r>
              <a:rPr lang="en-US" altLang="vi-VN" sz="4400" b="1" dirty="0" err="1">
                <a:solidFill>
                  <a:srgbClr val="FF0000"/>
                </a:solidFill>
              </a:rPr>
              <a:t>truyền</a:t>
            </a:r>
            <a:r>
              <a:rPr lang="en-US" altLang="vi-VN" sz="4400" b="1" dirty="0">
                <a:solidFill>
                  <a:srgbClr val="FF0000"/>
                </a:solidFill>
              </a:rPr>
              <a:t> </a:t>
            </a:r>
            <a:r>
              <a:rPr lang="en-US" altLang="vi-VN" sz="4400" b="1" dirty="0" err="1">
                <a:solidFill>
                  <a:srgbClr val="FF0000"/>
                </a:solidFill>
              </a:rPr>
              <a:t>pháp</a:t>
            </a:r>
            <a:r>
              <a:rPr lang="en-US" altLang="vi-VN" sz="4400" b="1" dirty="0">
                <a:solidFill>
                  <a:srgbClr val="FF0000"/>
                </a:solidFill>
              </a:rPr>
              <a:t> </a:t>
            </a:r>
            <a:r>
              <a:rPr lang="en-US" altLang="vi-VN" sz="4400" b="1" dirty="0" err="1">
                <a:solidFill>
                  <a:srgbClr val="FF0000"/>
                </a:solidFill>
              </a:rPr>
              <a:t>luật</a:t>
            </a:r>
            <a:r>
              <a:rPr lang="en-US" altLang="vi-VN" sz="4400" b="1" dirty="0">
                <a:solidFill>
                  <a:srgbClr val="FF0000"/>
                </a:solidFill>
              </a:rPr>
              <a:t> </a:t>
            </a:r>
            <a:r>
              <a:rPr lang="en-US" altLang="vi-VN" sz="4400" b="1" dirty="0" err="1">
                <a:solidFill>
                  <a:srgbClr val="FF0000"/>
                </a:solidFill>
              </a:rPr>
              <a:t>trong</a:t>
            </a:r>
            <a:r>
              <a:rPr lang="en-US" altLang="vi-VN" sz="4400" b="1" dirty="0">
                <a:solidFill>
                  <a:srgbClr val="FF0000"/>
                </a:solidFill>
              </a:rPr>
              <a:t> </a:t>
            </a:r>
            <a:r>
              <a:rPr lang="en-US" altLang="vi-VN" sz="4400" b="1" dirty="0" err="1">
                <a:solidFill>
                  <a:srgbClr val="FF0000"/>
                </a:solidFill>
              </a:rPr>
              <a:t>nhà</a:t>
            </a:r>
            <a:r>
              <a:rPr lang="en-US" altLang="vi-VN" sz="4400" b="1" dirty="0">
                <a:solidFill>
                  <a:srgbClr val="FF0000"/>
                </a:solidFill>
              </a:rPr>
              <a:t> </a:t>
            </a:r>
            <a:r>
              <a:rPr lang="en-US" altLang="vi-VN" sz="4400" b="1" dirty="0" err="1">
                <a:solidFill>
                  <a:srgbClr val="FF0000"/>
                </a:solidFill>
              </a:rPr>
              <a:t>trường</a:t>
            </a:r>
            <a:endParaRPr lang="en-US" altLang="vi-VN" sz="4400" b="1" dirty="0">
              <a:solidFill>
                <a:srgbClr val="FF0000"/>
              </a:solidFill>
            </a:endParaRPr>
          </a:p>
        </p:txBody>
      </p:sp>
      <p:sp>
        <p:nvSpPr>
          <p:cNvPr id="5" name="Text Box 7"/>
          <p:cNvSpPr txBox="1">
            <a:spLocks noChangeArrowheads="1"/>
          </p:cNvSpPr>
          <p:nvPr/>
        </p:nvSpPr>
        <p:spPr bwMode="auto">
          <a:xfrm>
            <a:off x="1481350" y="2785159"/>
            <a:ext cx="9375336" cy="830997"/>
          </a:xfrm>
          <a:prstGeom prst="rect">
            <a:avLst/>
          </a:prstGeom>
          <a:noFill/>
          <a:ln>
            <a:noFill/>
          </a:ln>
          <a:effectLst>
            <a:glow rad="101600">
              <a:schemeClr val="tx1">
                <a:alpha val="60000"/>
              </a:schemeClr>
            </a:glow>
            <a:outerShdw blurRad="50800" dist="38100" dir="10800000" algn="r" rotWithShape="0">
              <a:prstClr val="black">
                <a:alpha val="40000"/>
              </a:prstClr>
            </a:outerShdw>
          </a:effectLst>
        </p:spPr>
        <p:txBody>
          <a:bodyPr wrap="square">
            <a:spAutoFit/>
          </a:bodyPr>
          <a:lstStyle/>
          <a:p>
            <a:pPr algn="ctr"/>
            <a:r>
              <a:rPr lang="en-US" altLang="vi-VN" sz="4800" b="1" dirty="0">
                <a:solidFill>
                  <a:srgbClr val="002060"/>
                </a:solidFill>
              </a:rPr>
              <a:t>“QUY ĐỊNH DẠY THÊM, HỌC THÊM"</a:t>
            </a:r>
          </a:p>
        </p:txBody>
      </p:sp>
    </p:spTree>
    <p:extLst>
      <p:ext uri="{BB962C8B-B14F-4D97-AF65-F5344CB8AC3E}">
        <p14:creationId xmlns:p14="http://schemas.microsoft.com/office/powerpoint/2010/main" val="2414973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126603" y="2034903"/>
            <a:ext cx="2602524" cy="1870166"/>
          </a:xfrm>
          <a:prstGeom prst="roundRect">
            <a:avLst/>
          </a:prstGeom>
          <a:effectLst>
            <a:innerShdw blurRad="63500" dist="50800" dir="18900000">
              <a:prstClr val="black">
                <a:alpha val="50000"/>
              </a:prstClr>
            </a:innerShdw>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sz="2400" b="1" dirty="0">
              <a:solidFill>
                <a:srgbClr val="FF0000"/>
              </a:solidFill>
              <a:latin typeface="Arial" panose="020B0604020202020204" pitchFamily="34" charset="0"/>
              <a:cs typeface="Arial" panose="020B0604020202020204" pitchFamily="34" charset="0"/>
            </a:endParaRPr>
          </a:p>
          <a:p>
            <a:pPr algn="ctr"/>
            <a:endParaRPr lang="en-US" sz="2400" b="1" dirty="0">
              <a:solidFill>
                <a:srgbClr val="FF0000"/>
              </a:solidFill>
              <a:latin typeface="Arial" panose="020B0604020202020204" pitchFamily="34" charset="0"/>
              <a:cs typeface="Arial" panose="020B0604020202020204" pitchFamily="34" charset="0"/>
            </a:endParaRPr>
          </a:p>
          <a:p>
            <a:pPr algn="ctr"/>
            <a:r>
              <a:rPr lang="en-US" sz="2400" b="1" dirty="0" err="1">
                <a:solidFill>
                  <a:srgbClr val="FF0000"/>
                </a:solidFill>
                <a:latin typeface="Arial" panose="020B0604020202020204" pitchFamily="34" charset="0"/>
                <a:cs typeface="Arial" panose="020B0604020202020204" pitchFamily="34" charset="0"/>
              </a:rPr>
              <a:t>Ch</a:t>
            </a:r>
            <a:r>
              <a:rPr lang="vi-VN" sz="2400" b="1" dirty="0">
                <a:solidFill>
                  <a:srgbClr val="FF0000"/>
                </a:solidFill>
                <a:latin typeface="Arial" panose="020B0604020202020204" pitchFamily="34" charset="0"/>
                <a:cs typeface="Arial" panose="020B0604020202020204" pitchFamily="34" charset="0"/>
              </a:rPr>
              <a:t>ươ</a:t>
            </a:r>
            <a:r>
              <a:rPr lang="en-US" sz="2400" b="1" dirty="0">
                <a:solidFill>
                  <a:srgbClr val="FF0000"/>
                </a:solidFill>
                <a:latin typeface="Arial" panose="020B0604020202020204" pitchFamily="34" charset="0"/>
                <a:cs typeface="Arial" panose="020B0604020202020204" pitchFamily="34" charset="0"/>
              </a:rPr>
              <a:t>ng V</a:t>
            </a:r>
          </a:p>
          <a:p>
            <a:pPr algn="ctr"/>
            <a:r>
              <a:rPr lang="vi-VN" b="1" dirty="0">
                <a:solidFill>
                  <a:schemeClr val="accent1">
                    <a:lumMod val="75000"/>
                  </a:schemeClr>
                </a:solidFill>
              </a:rPr>
              <a:t>THANH TRA, KIỂM TRA VÀ XỬ LÝ VI PHẠM</a:t>
            </a:r>
            <a:endParaRPr lang="vi-VN" dirty="0">
              <a:solidFill>
                <a:schemeClr val="accent1">
                  <a:lumMod val="75000"/>
                </a:schemeClr>
              </a:solidFill>
            </a:endParaRPr>
          </a:p>
          <a:p>
            <a:pPr algn="ctr"/>
            <a:endParaRPr lang="vi-VN" sz="3600" b="1" dirty="0">
              <a:solidFill>
                <a:srgbClr val="FF0000"/>
              </a:solidFill>
              <a:latin typeface="Arial" panose="020B0604020202020204" pitchFamily="34" charset="0"/>
              <a:cs typeface="Arial" panose="020B0604020202020204" pitchFamily="34" charset="0"/>
            </a:endParaRPr>
          </a:p>
        </p:txBody>
      </p:sp>
      <p:cxnSp>
        <p:nvCxnSpPr>
          <p:cNvPr id="3" name="Straight Connector 2"/>
          <p:cNvCxnSpPr>
            <a:stCxn id="2" idx="3"/>
          </p:cNvCxnSpPr>
          <p:nvPr/>
        </p:nvCxnSpPr>
        <p:spPr>
          <a:xfrm>
            <a:off x="2729127" y="2969986"/>
            <a:ext cx="450151" cy="5443"/>
          </a:xfrm>
          <a:prstGeom prst="line">
            <a:avLst/>
          </a:prstGeom>
          <a:scene3d>
            <a:camera prst="orthographicFront"/>
            <a:lightRig rig="threePt" dir="t"/>
          </a:scene3d>
          <a:sp3d contourW="63500">
            <a:contourClr>
              <a:srgbClr val="00B050"/>
            </a:contourClr>
          </a:sp3d>
        </p:spPr>
        <p:style>
          <a:lnRef idx="3">
            <a:schemeClr val="dk1"/>
          </a:lnRef>
          <a:fillRef idx="0">
            <a:schemeClr val="dk1"/>
          </a:fillRef>
          <a:effectRef idx="2">
            <a:schemeClr val="dk1"/>
          </a:effectRef>
          <a:fontRef idx="minor">
            <a:schemeClr val="tx1"/>
          </a:fontRef>
        </p:style>
      </p:cxnSp>
      <p:cxnSp>
        <p:nvCxnSpPr>
          <p:cNvPr id="4" name="Straight Connector 3"/>
          <p:cNvCxnSpPr/>
          <p:nvPr/>
        </p:nvCxnSpPr>
        <p:spPr>
          <a:xfrm flipH="1">
            <a:off x="3151152" y="1630066"/>
            <a:ext cx="14064" cy="274856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3516922" y="1225230"/>
            <a:ext cx="7638757" cy="1125415"/>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b="1" dirty="0">
                <a:solidFill>
                  <a:schemeClr val="accent1">
                    <a:lumMod val="75000"/>
                  </a:schemeClr>
                </a:solidFill>
              </a:rPr>
              <a:t>Điều 20. Thanh tra, kiểm tra</a:t>
            </a:r>
            <a:endParaRPr lang="vi-VN" sz="2400" dirty="0">
              <a:solidFill>
                <a:schemeClr val="accent1">
                  <a:lumMod val="75000"/>
                </a:schemeClr>
              </a:solidFill>
            </a:endParaRPr>
          </a:p>
          <a:p>
            <a:endParaRPr lang="vi-VN" sz="2400" dirty="0">
              <a:solidFill>
                <a:schemeClr val="accent1">
                  <a:lumMod val="75000"/>
                </a:schemeClr>
              </a:solidFill>
            </a:endParaRPr>
          </a:p>
        </p:txBody>
      </p:sp>
      <p:cxnSp>
        <p:nvCxnSpPr>
          <p:cNvPr id="6" name="Straight Connector 5"/>
          <p:cNvCxnSpPr/>
          <p:nvPr/>
        </p:nvCxnSpPr>
        <p:spPr>
          <a:xfrm>
            <a:off x="3137090" y="4378626"/>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37090" y="1630066"/>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3573178" y="3798528"/>
            <a:ext cx="7638757" cy="1125415"/>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b="1" dirty="0">
                <a:solidFill>
                  <a:schemeClr val="accent1">
                    <a:lumMod val="75000"/>
                  </a:schemeClr>
                </a:solidFill>
              </a:rPr>
              <a:t>Điều 21. Xử lý vi phạm</a:t>
            </a:r>
            <a:endParaRPr lang="vi-VN" sz="2400" dirty="0">
              <a:solidFill>
                <a:schemeClr val="accent1">
                  <a:lumMod val="75000"/>
                </a:schemeClr>
              </a:solidFill>
            </a:endParaRPr>
          </a:p>
        </p:txBody>
      </p:sp>
      <p:sp>
        <p:nvSpPr>
          <p:cNvPr id="7" name="Rounded Rectangle 6">
            <a:hlinkClick r:id="rId4" action="ppaction://hlinksldjump"/>
          </p:cNvPr>
          <p:cNvSpPr/>
          <p:nvPr/>
        </p:nvSpPr>
        <p:spPr>
          <a:xfrm>
            <a:off x="11443960" y="112542"/>
            <a:ext cx="748040" cy="457200"/>
          </a:xfrm>
          <a:prstGeom prst="roundRect">
            <a:avLst/>
          </a:prstGeom>
          <a:blipFill>
            <a:blip r:embed="rId5"/>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1738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126603" y="2034903"/>
            <a:ext cx="2602524" cy="1870166"/>
          </a:xfrm>
          <a:prstGeom prst="roundRect">
            <a:avLst/>
          </a:prstGeom>
          <a:effectLst>
            <a:innerShdw blurRad="63500" dist="50800" dir="18900000">
              <a:prstClr val="black">
                <a:alpha val="50000"/>
              </a:prstClr>
            </a:innerShdw>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sz="2400" b="1" dirty="0">
              <a:solidFill>
                <a:srgbClr val="FF0000"/>
              </a:solidFill>
              <a:latin typeface="Arial" panose="020B0604020202020204" pitchFamily="34" charset="0"/>
              <a:cs typeface="Arial" panose="020B0604020202020204" pitchFamily="34" charset="0"/>
            </a:endParaRPr>
          </a:p>
          <a:p>
            <a:pPr algn="ctr"/>
            <a:endParaRPr lang="en-US" sz="2400" b="1" dirty="0">
              <a:solidFill>
                <a:srgbClr val="FF0000"/>
              </a:solidFill>
              <a:latin typeface="Arial" panose="020B0604020202020204" pitchFamily="34" charset="0"/>
              <a:cs typeface="Arial" panose="020B0604020202020204" pitchFamily="34" charset="0"/>
            </a:endParaRPr>
          </a:p>
          <a:p>
            <a:pPr algn="ctr"/>
            <a:r>
              <a:rPr lang="en-US" sz="2400" b="1" dirty="0" err="1">
                <a:solidFill>
                  <a:srgbClr val="FF0000"/>
                </a:solidFill>
                <a:latin typeface="Arial" panose="020B0604020202020204" pitchFamily="34" charset="0"/>
                <a:cs typeface="Arial" panose="020B0604020202020204" pitchFamily="34" charset="0"/>
              </a:rPr>
              <a:t>Ch</a:t>
            </a:r>
            <a:r>
              <a:rPr lang="vi-VN" sz="2400" b="1" dirty="0">
                <a:solidFill>
                  <a:srgbClr val="FF0000"/>
                </a:solidFill>
                <a:latin typeface="Arial" panose="020B0604020202020204" pitchFamily="34" charset="0"/>
                <a:cs typeface="Arial" panose="020B0604020202020204" pitchFamily="34" charset="0"/>
              </a:rPr>
              <a:t>ươ</a:t>
            </a:r>
            <a:r>
              <a:rPr lang="en-US" sz="2400" b="1" dirty="0">
                <a:solidFill>
                  <a:srgbClr val="FF0000"/>
                </a:solidFill>
                <a:latin typeface="Arial" panose="020B0604020202020204" pitchFamily="34" charset="0"/>
                <a:cs typeface="Arial" panose="020B0604020202020204" pitchFamily="34" charset="0"/>
              </a:rPr>
              <a:t>ng VI</a:t>
            </a:r>
          </a:p>
          <a:p>
            <a:pPr algn="ctr"/>
            <a:r>
              <a:rPr lang="vi-VN" b="1" dirty="0">
                <a:solidFill>
                  <a:schemeClr val="accent1">
                    <a:lumMod val="75000"/>
                  </a:schemeClr>
                </a:solidFill>
              </a:rPr>
              <a:t>ĐIỀU KHOẢN THI HÀNH</a:t>
            </a:r>
          </a:p>
          <a:p>
            <a:pPr algn="ctr"/>
            <a:endParaRPr lang="vi-VN" sz="3600" b="1" dirty="0">
              <a:solidFill>
                <a:srgbClr val="FF0000"/>
              </a:solidFill>
              <a:latin typeface="Arial" panose="020B0604020202020204" pitchFamily="34" charset="0"/>
              <a:cs typeface="Arial" panose="020B0604020202020204" pitchFamily="34" charset="0"/>
            </a:endParaRPr>
          </a:p>
        </p:txBody>
      </p:sp>
      <p:cxnSp>
        <p:nvCxnSpPr>
          <p:cNvPr id="3" name="Straight Connector 2"/>
          <p:cNvCxnSpPr>
            <a:stCxn id="2" idx="3"/>
          </p:cNvCxnSpPr>
          <p:nvPr/>
        </p:nvCxnSpPr>
        <p:spPr>
          <a:xfrm>
            <a:off x="2729127" y="2969986"/>
            <a:ext cx="450151" cy="5443"/>
          </a:xfrm>
          <a:prstGeom prst="line">
            <a:avLst/>
          </a:prstGeom>
          <a:scene3d>
            <a:camera prst="orthographicFront"/>
            <a:lightRig rig="threePt" dir="t"/>
          </a:scene3d>
          <a:sp3d contourW="63500">
            <a:contourClr>
              <a:srgbClr val="00B050"/>
            </a:contourClr>
          </a:sp3d>
        </p:spPr>
        <p:style>
          <a:lnRef idx="3">
            <a:schemeClr val="dk1"/>
          </a:lnRef>
          <a:fillRef idx="0">
            <a:schemeClr val="dk1"/>
          </a:fillRef>
          <a:effectRef idx="2">
            <a:schemeClr val="dk1"/>
          </a:effectRef>
          <a:fontRef idx="minor">
            <a:schemeClr val="tx1"/>
          </a:fontRef>
        </p:style>
      </p:cxnSp>
      <p:sp>
        <p:nvSpPr>
          <p:cNvPr id="5" name="Rounded Rectangle 4"/>
          <p:cNvSpPr/>
          <p:nvPr/>
        </p:nvSpPr>
        <p:spPr>
          <a:xfrm>
            <a:off x="3179278" y="2407278"/>
            <a:ext cx="7638757" cy="1125415"/>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b="1" dirty="0">
                <a:solidFill>
                  <a:schemeClr val="accent1">
                    <a:lumMod val="75000"/>
                  </a:schemeClr>
                </a:solidFill>
              </a:rPr>
              <a:t>Điều 22. </a:t>
            </a:r>
            <a:r>
              <a:rPr lang="vi-VN" sz="2400" b="1" dirty="0">
                <a:solidFill>
                  <a:schemeClr val="accent1">
                    <a:lumMod val="75000"/>
                  </a:schemeClr>
                </a:solidFill>
                <a:hlinkClick r:id="rId4" action="ppaction://hlinksldjump"/>
              </a:rPr>
              <a:t>Tổ chức thực hiện</a:t>
            </a:r>
            <a:endParaRPr lang="vi-VN" sz="2400" dirty="0">
              <a:solidFill>
                <a:schemeClr val="accent1">
                  <a:lumMod val="75000"/>
                </a:schemeClr>
              </a:solidFill>
            </a:endParaRPr>
          </a:p>
          <a:p>
            <a:endParaRPr lang="vi-VN" sz="2400" dirty="0">
              <a:solidFill>
                <a:schemeClr val="accent1">
                  <a:lumMod val="75000"/>
                </a:schemeClr>
              </a:solidFill>
            </a:endParaRPr>
          </a:p>
        </p:txBody>
      </p:sp>
      <p:sp>
        <p:nvSpPr>
          <p:cNvPr id="4" name="Rounded Rectangle 3">
            <a:hlinkClick r:id="rId5" action="ppaction://hlinksldjump"/>
          </p:cNvPr>
          <p:cNvSpPr/>
          <p:nvPr/>
        </p:nvSpPr>
        <p:spPr>
          <a:xfrm>
            <a:off x="11582400" y="166367"/>
            <a:ext cx="609600" cy="417443"/>
          </a:xfrm>
          <a:prstGeom prst="roundRect">
            <a:avLst/>
          </a:prstGeom>
          <a:blipFill>
            <a:blip r:embed="rId6"/>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108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8602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pattFill prst="pct10">
          <a:fgClr>
            <a:srgbClr val="FFFF00"/>
          </a:fgClr>
          <a:bgClr>
            <a:schemeClr val="bg1"/>
          </a:bgClr>
        </a:pattFill>
        <a:effectLst/>
      </p:bgPr>
    </p:bg>
    <p:spTree>
      <p:nvGrpSpPr>
        <p:cNvPr id="1" name=""/>
        <p:cNvGrpSpPr/>
        <p:nvPr/>
      </p:nvGrpSpPr>
      <p:grpSpPr>
        <a:xfrm>
          <a:off x="0" y="0"/>
          <a:ext cx="0" cy="0"/>
          <a:chOff x="0" y="0"/>
          <a:chExt cx="0" cy="0"/>
        </a:xfrm>
      </p:grpSpPr>
      <p:sp>
        <p:nvSpPr>
          <p:cNvPr id="10" name="TextBox 9"/>
          <p:cNvSpPr txBox="1"/>
          <p:nvPr/>
        </p:nvSpPr>
        <p:spPr>
          <a:xfrm>
            <a:off x="544388" y="419075"/>
            <a:ext cx="11183155" cy="6370975"/>
          </a:xfrm>
          <a:prstGeom prst="rect">
            <a:avLst/>
          </a:prstGeom>
          <a:noFill/>
        </p:spPr>
        <p:txBody>
          <a:bodyPr wrap="square" rtlCol="0">
            <a:spAutoFit/>
          </a:bodyPr>
          <a:lstStyle/>
          <a:p>
            <a:pPr algn="just"/>
            <a:r>
              <a:rPr lang="vi-VN" sz="2400" b="1" dirty="0"/>
              <a:t>Điều 3. Nguyên tắc dạy thêm, học thêm</a:t>
            </a:r>
            <a:endParaRPr lang="en-US" sz="2400" dirty="0"/>
          </a:p>
          <a:p>
            <a:pPr algn="just"/>
            <a:r>
              <a:rPr lang="vi-VN" sz="2400" dirty="0"/>
              <a:t>1. Hoạt động dạy thêm, học thêm phải góp phần củng cố, nâng cao kiến thức, kỹ năng giáo dục nhân cách của học sinh; phù hợp với đặc điểm tâm sinh lý và không gây nên tình trạng vượt quá sức tiếp thu của người học.</a:t>
            </a:r>
            <a:endParaRPr lang="en-US" sz="2400" dirty="0"/>
          </a:p>
          <a:p>
            <a:pPr algn="just"/>
            <a:r>
              <a:rPr lang="vi-VN" sz="2400" dirty="0"/>
              <a:t>2. Không cắt giảm nội dung trong chương trình giáo dục phổ thông chính khóa để đưa vào giờ dạy thêm; không dạy thêm trước những nội dung trong chương trình giáo dục phổ thông chính khóa.</a:t>
            </a:r>
            <a:endParaRPr lang="en-US" sz="2400" dirty="0"/>
          </a:p>
          <a:p>
            <a:pPr algn="just"/>
            <a:r>
              <a:rPr lang="vi-VN" sz="2400" dirty="0"/>
              <a:t>3. Đối tượng học thêm là học sinh có nhu cầu học thêm, tự nguyện học thêm và được gia đình đồng ý; không được dùng bất cứ hình thức nào để ép buộc gia đình học sinh và học sinh học thêm.</a:t>
            </a:r>
            <a:endParaRPr lang="en-US" sz="2400" dirty="0"/>
          </a:p>
          <a:p>
            <a:pPr algn="just"/>
            <a:r>
              <a:rPr lang="vi-VN" sz="2400" dirty="0"/>
              <a:t>4. Không tổ chức lớp dạy thêm, học thêm theo các lớp học chính khóa; học sinh trong cùng một lớp dạy thêm, học thêm phải có học lực tương đương nhau; khi xếp học sinh vào các lớp dạy thêm, học thêm phải căn cứ vào học lực của học sinh.</a:t>
            </a:r>
            <a:endParaRPr lang="en-US" sz="2400" dirty="0"/>
          </a:p>
          <a:p>
            <a:pPr algn="just"/>
            <a:r>
              <a:rPr lang="vi-VN" sz="2400" dirty="0"/>
              <a:t>5. Tổ chức, cá nhân tổ chức hoạt động dạy thêm, học thêm phải chịu trách nhiệm về các nội dung đăng ký và xin phép tổ chức hoạt động dạy thêm, học thêm.</a:t>
            </a:r>
            <a:endParaRPr lang="en-US" sz="2400" dirty="0"/>
          </a:p>
          <a:p>
            <a:pPr algn="just"/>
            <a:endParaRPr lang="en-US" sz="2400" dirty="0"/>
          </a:p>
        </p:txBody>
      </p:sp>
      <p:sp>
        <p:nvSpPr>
          <p:cNvPr id="11" name="Rectangle 10"/>
          <p:cNvSpPr/>
          <p:nvPr/>
        </p:nvSpPr>
        <p:spPr>
          <a:xfrm>
            <a:off x="544388" y="783772"/>
            <a:ext cx="10733212" cy="43542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44387" y="1879601"/>
            <a:ext cx="11183155" cy="435429"/>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44387" y="2975430"/>
            <a:ext cx="7772300" cy="435429"/>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44387" y="4071259"/>
            <a:ext cx="9746242" cy="435429"/>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hlinkClick r:id="rId2" action="ppaction://hlinksldjump"/>
          </p:cNvPr>
          <p:cNvSpPr/>
          <p:nvPr/>
        </p:nvSpPr>
        <p:spPr>
          <a:xfrm>
            <a:off x="11508377" y="0"/>
            <a:ext cx="683623" cy="69233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996220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heel(1)">
                                      <p:cBhvr>
                                        <p:cTn id="11" dur="20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heel(1)">
                                      <p:cBhvr>
                                        <p:cTn id="16" dur="20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heel(1)">
                                      <p:cBhvr>
                                        <p:cTn id="21" dur="20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heel(1)">
                                      <p:cBhvr>
                                        <p:cTn id="2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animBg="1"/>
      <p:bldP spid="13"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pattFill prst="pct20">
          <a:fgClr>
            <a:srgbClr val="FFFF00"/>
          </a:fgClr>
          <a:bgClr>
            <a:schemeClr val="bg1"/>
          </a:bgClr>
        </a:pattFill>
        <a:effectLst/>
      </p:bgPr>
    </p:bg>
    <p:spTree>
      <p:nvGrpSpPr>
        <p:cNvPr id="1" name=""/>
        <p:cNvGrpSpPr/>
        <p:nvPr/>
      </p:nvGrpSpPr>
      <p:grpSpPr>
        <a:xfrm>
          <a:off x="0" y="0"/>
          <a:ext cx="0" cy="0"/>
          <a:chOff x="0" y="0"/>
          <a:chExt cx="0" cy="0"/>
        </a:xfrm>
      </p:grpSpPr>
      <p:sp>
        <p:nvSpPr>
          <p:cNvPr id="2" name="TextBox 1"/>
          <p:cNvSpPr txBox="1"/>
          <p:nvPr/>
        </p:nvSpPr>
        <p:spPr>
          <a:xfrm>
            <a:off x="304800" y="0"/>
            <a:ext cx="11887200" cy="7657353"/>
          </a:xfrm>
          <a:prstGeom prst="rect">
            <a:avLst/>
          </a:prstGeom>
          <a:noFill/>
        </p:spPr>
        <p:txBody>
          <a:bodyPr wrap="square" rtlCol="0">
            <a:spAutoFit/>
          </a:bodyPr>
          <a:lstStyle/>
          <a:p>
            <a:pPr algn="just">
              <a:lnSpc>
                <a:spcPct val="150000"/>
              </a:lnSpc>
            </a:pPr>
            <a:r>
              <a:rPr lang="vi-VN" sz="2200" b="1" dirty="0"/>
              <a:t>Điều 5. Tổ chức dạy thêm, học thêm trong nhà trường</a:t>
            </a:r>
            <a:endParaRPr lang="en-US" sz="2200" dirty="0"/>
          </a:p>
          <a:p>
            <a:pPr algn="just">
              <a:lnSpc>
                <a:spcPct val="150000"/>
              </a:lnSpc>
            </a:pPr>
            <a:r>
              <a:rPr lang="vi-VN" sz="2200" dirty="0"/>
              <a:t>1. Học sinh có nguyện vọng học thêm phải viết đơn xin học thêm gửi nhà trường; cha mẹ học sinh hoặc người giám hộ (sau đây gọi chung là cha mẹ học sinh) có con em xin học thêm trực tiếp ký, ghi cam kết với nhà trường về dạy thêm, học thêm vào đơn xin học thêm và chịu trách nhiệm thực hiện cam kết.</a:t>
            </a:r>
            <a:endParaRPr lang="en-US" sz="2200" dirty="0"/>
          </a:p>
          <a:p>
            <a:pPr algn="just">
              <a:lnSpc>
                <a:spcPct val="150000"/>
              </a:lnSpc>
            </a:pPr>
            <a:r>
              <a:rPr lang="vi-VN" sz="2200" dirty="0"/>
              <a:t>2. Hiệu trưởng nhà trường tiếp nhận đơn xin học thêm của học sinh, tổ chức phân nhóm học sinh theo học lực, phân công giáo viên phụ trách môn học và tổ chức dạy thêm theo nhóm học lực của học sinh.</a:t>
            </a:r>
            <a:endParaRPr lang="en-US" sz="2200" dirty="0"/>
          </a:p>
          <a:p>
            <a:pPr algn="just">
              <a:lnSpc>
                <a:spcPct val="150000"/>
              </a:lnSpc>
            </a:pPr>
            <a:r>
              <a:rPr lang="vi-VN" sz="2200" dirty="0"/>
              <a:t>3. Giáo viên có nguyện vọng dạy thêm phải có đơn đăng ký dạy thêm; trong đơn có cam kết với nhà trường về việc hoàn thành tốt tất cả các nhiệm vụ của giáo viên theo quy định chung và các nhiệm vụ khác do nhà trường phân công, đồng thời thực hiện nghiêm túc các quy định về dạy thêm, học thêm trong nhà trường.</a:t>
            </a:r>
            <a:endParaRPr lang="en-US" sz="2200" dirty="0"/>
          </a:p>
          <a:p>
            <a:pPr algn="just">
              <a:lnSpc>
                <a:spcPct val="150000"/>
              </a:lnSpc>
            </a:pPr>
            <a:r>
              <a:rPr lang="vi-VN" sz="2200" dirty="0"/>
              <a:t>4. Hiệu trưởng nhà trường xét duyệt danh sách giáo viên dạy thêm, phân công giáo viên dạy thêm, xếp thời khóa biểu dạy thêm phù hợp với học lực của học sinh.</a:t>
            </a:r>
            <a:endParaRPr lang="en-US" sz="2200" dirty="0"/>
          </a:p>
          <a:p>
            <a:pPr algn="just">
              <a:lnSpc>
                <a:spcPct val="150000"/>
              </a:lnSpc>
            </a:pPr>
            <a:endParaRPr lang="en-US" sz="2200" dirty="0"/>
          </a:p>
        </p:txBody>
      </p:sp>
      <p:sp>
        <p:nvSpPr>
          <p:cNvPr id="3" name="Rectangle 2"/>
          <p:cNvSpPr/>
          <p:nvPr/>
        </p:nvSpPr>
        <p:spPr>
          <a:xfrm>
            <a:off x="304800" y="551912"/>
            <a:ext cx="6591300" cy="534147"/>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04800" y="2577383"/>
            <a:ext cx="8782050" cy="51354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4800" y="6038850"/>
            <a:ext cx="4730839" cy="55245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04800" y="4114800"/>
            <a:ext cx="9071020" cy="55245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hlinkClick r:id="rId2" action="ppaction://hlinksldjump"/>
          </p:cNvPr>
          <p:cNvSpPr/>
          <p:nvPr/>
        </p:nvSpPr>
        <p:spPr>
          <a:xfrm>
            <a:off x="11508377" y="0"/>
            <a:ext cx="683623" cy="69233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62980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1)">
                                      <p:cBhvr>
                                        <p:cTn id="11" dur="2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heel(1)">
                                      <p:cBhvr>
                                        <p:cTn id="16" dur="3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heel(1)">
                                      <p:cBhvr>
                                        <p:cTn id="21" dur="2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heel(1)">
                                      <p:cBhvr>
                                        <p:cTn id="2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pattFill prst="pct20">
          <a:fgClr>
            <a:srgbClr val="FFFF00"/>
          </a:fgClr>
          <a:bgClr>
            <a:schemeClr val="bg1"/>
          </a:bgClr>
        </a:pattFill>
        <a:effectLst/>
      </p:bgPr>
    </p:bg>
    <p:spTree>
      <p:nvGrpSpPr>
        <p:cNvPr id="1" name=""/>
        <p:cNvGrpSpPr/>
        <p:nvPr/>
      </p:nvGrpSpPr>
      <p:grpSpPr>
        <a:xfrm>
          <a:off x="0" y="0"/>
          <a:ext cx="0" cy="0"/>
          <a:chOff x="0" y="0"/>
          <a:chExt cx="0" cy="0"/>
        </a:xfrm>
      </p:grpSpPr>
      <p:sp>
        <p:nvSpPr>
          <p:cNvPr id="7" name="TextBox 6"/>
          <p:cNvSpPr txBox="1"/>
          <p:nvPr/>
        </p:nvSpPr>
        <p:spPr>
          <a:xfrm>
            <a:off x="287200" y="367139"/>
            <a:ext cx="11562988" cy="6683048"/>
          </a:xfrm>
          <a:prstGeom prst="rect">
            <a:avLst/>
          </a:prstGeom>
          <a:noFill/>
        </p:spPr>
        <p:txBody>
          <a:bodyPr wrap="square" rtlCol="0">
            <a:spAutoFit/>
          </a:bodyPr>
          <a:lstStyle/>
          <a:p>
            <a:pPr>
              <a:lnSpc>
                <a:spcPct val="150000"/>
              </a:lnSpc>
            </a:pPr>
            <a:r>
              <a:rPr lang="vi-VN" sz="2400" b="1" dirty="0"/>
              <a:t>Điều 6. Tổ chức dạy thêm, học thêm ngoài nhà trường</a:t>
            </a:r>
            <a:endParaRPr lang="en-US" sz="2400" dirty="0"/>
          </a:p>
          <a:p>
            <a:pPr>
              <a:lnSpc>
                <a:spcPct val="150000"/>
              </a:lnSpc>
            </a:pPr>
            <a:r>
              <a:rPr lang="vi-VN" sz="2400" dirty="0"/>
              <a:t>Tổ chức, cá nhân được cấp giấy phép tổ chức hoạt động dạy thêm, học thêm:</a:t>
            </a:r>
            <a:endParaRPr lang="en-US" sz="2400" dirty="0"/>
          </a:p>
          <a:p>
            <a:pPr>
              <a:lnSpc>
                <a:spcPct val="150000"/>
              </a:lnSpc>
            </a:pPr>
            <a:r>
              <a:rPr lang="vi-VN" sz="2400" dirty="0"/>
              <a:t>1. Cam kết với Ủy ban nhân dân xã, phường, thị trấn (gọi chung là Ủy ban nhân dân cấp xã) nơi đặt điểm dạy thêm, học thêm thực hiện các quy định về dạy thêm, học thêm ngoài nhà trường và trách nhiệm giữ gìn trật tự, an ninh, đảm bảo vệ sinh môi trường nơi tổ chức dạy thêm, học thêm.</a:t>
            </a:r>
            <a:endParaRPr lang="en-US" sz="2400" dirty="0"/>
          </a:p>
          <a:p>
            <a:pPr>
              <a:lnSpc>
                <a:spcPct val="150000"/>
              </a:lnSpc>
            </a:pPr>
            <a:r>
              <a:rPr lang="vi-VN" sz="2400" dirty="0"/>
              <a:t>2. Công khai tại địa điểm tổ chức dạy thêm trước và trong khi thực hiện dạy thêm:</a:t>
            </a:r>
            <a:endParaRPr lang="en-US" sz="2400" dirty="0"/>
          </a:p>
          <a:p>
            <a:pPr>
              <a:lnSpc>
                <a:spcPct val="150000"/>
              </a:lnSpc>
            </a:pPr>
            <a:r>
              <a:rPr lang="vi-VN" sz="2400" dirty="0"/>
              <a:t>a) Giấy phép tổ chức hoạt động dạy thêm, học thêm;</a:t>
            </a:r>
            <a:endParaRPr lang="en-US" sz="2400" dirty="0"/>
          </a:p>
          <a:p>
            <a:pPr>
              <a:lnSpc>
                <a:spcPct val="150000"/>
              </a:lnSpc>
            </a:pPr>
            <a:r>
              <a:rPr lang="vi-VN" sz="2400" dirty="0"/>
              <a:t>b) Danh sách người dạy thêm;</a:t>
            </a:r>
            <a:endParaRPr lang="en-US" sz="2400" dirty="0"/>
          </a:p>
          <a:p>
            <a:pPr>
              <a:lnSpc>
                <a:spcPct val="150000"/>
              </a:lnSpc>
            </a:pPr>
            <a:r>
              <a:rPr lang="vi-VN" sz="2400" dirty="0"/>
              <a:t>c) Thời khóa biểu dạy thêm, học thêm;</a:t>
            </a:r>
            <a:endParaRPr lang="en-US" sz="2400" dirty="0"/>
          </a:p>
          <a:p>
            <a:pPr>
              <a:lnSpc>
                <a:spcPct val="150000"/>
              </a:lnSpc>
            </a:pPr>
            <a:r>
              <a:rPr lang="vi-VN" sz="2400" dirty="0"/>
              <a:t>d) Mức thu tiền học thêm.</a:t>
            </a:r>
            <a:endParaRPr lang="en-US" sz="2400" dirty="0"/>
          </a:p>
          <a:p>
            <a:pPr>
              <a:lnSpc>
                <a:spcPct val="150000"/>
              </a:lnSpc>
            </a:pPr>
            <a:endParaRPr lang="en-US" sz="2400" dirty="0"/>
          </a:p>
        </p:txBody>
      </p:sp>
      <p:sp>
        <p:nvSpPr>
          <p:cNvPr id="8" name="Rectangle 7"/>
          <p:cNvSpPr/>
          <p:nvPr/>
        </p:nvSpPr>
        <p:spPr>
          <a:xfrm>
            <a:off x="244699" y="1584101"/>
            <a:ext cx="7276563" cy="45076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44700" y="3779406"/>
            <a:ext cx="5937160" cy="45076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hlinkClick r:id="rId2" action="ppaction://hlinksldjump"/>
          </p:cNvPr>
          <p:cNvSpPr/>
          <p:nvPr/>
        </p:nvSpPr>
        <p:spPr>
          <a:xfrm>
            <a:off x="11508377" y="0"/>
            <a:ext cx="683623" cy="69233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167239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heel(1)">
                                      <p:cBhvr>
                                        <p:cTn id="11" dur="20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heel(1)">
                                      <p:cBhvr>
                                        <p:cTn id="16"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pattFill prst="pct20">
          <a:fgClr>
            <a:srgbClr val="FFFF00"/>
          </a:fgClr>
          <a:bgClr>
            <a:schemeClr val="bg1"/>
          </a:bgClr>
        </a:pattFill>
        <a:effectLst/>
      </p:bgPr>
    </p:bg>
    <p:spTree>
      <p:nvGrpSpPr>
        <p:cNvPr id="1" name=""/>
        <p:cNvGrpSpPr/>
        <p:nvPr/>
      </p:nvGrpSpPr>
      <p:grpSpPr>
        <a:xfrm>
          <a:off x="0" y="0"/>
          <a:ext cx="0" cy="0"/>
          <a:chOff x="0" y="0"/>
          <a:chExt cx="0" cy="0"/>
        </a:xfrm>
      </p:grpSpPr>
      <p:sp>
        <p:nvSpPr>
          <p:cNvPr id="2" name="TextBox 1"/>
          <p:cNvSpPr txBox="1"/>
          <p:nvPr/>
        </p:nvSpPr>
        <p:spPr>
          <a:xfrm>
            <a:off x="309094" y="0"/>
            <a:ext cx="11882906" cy="6967613"/>
          </a:xfrm>
          <a:prstGeom prst="rect">
            <a:avLst/>
          </a:prstGeom>
          <a:noFill/>
        </p:spPr>
        <p:txBody>
          <a:bodyPr wrap="square" rtlCol="0">
            <a:spAutoFit/>
          </a:bodyPr>
          <a:lstStyle/>
          <a:p>
            <a:pPr>
              <a:lnSpc>
                <a:spcPct val="150000"/>
              </a:lnSpc>
            </a:pPr>
            <a:r>
              <a:rPr lang="vi-VN" sz="2000" b="1" dirty="0"/>
              <a:t>Điều 7. Thu và quản lý tiền học thêm</a:t>
            </a:r>
            <a:endParaRPr lang="en-US" sz="2000" dirty="0"/>
          </a:p>
          <a:p>
            <a:pPr>
              <a:lnSpc>
                <a:spcPct val="150000"/>
              </a:lnSpc>
            </a:pPr>
            <a:r>
              <a:rPr lang="vi-VN" sz="2000" dirty="0"/>
              <a:t>1. Đối với dạy thêm, học thêm trong nhà trường:</a:t>
            </a:r>
            <a:endParaRPr lang="en-US" sz="2000" dirty="0"/>
          </a:p>
          <a:p>
            <a:pPr>
              <a:lnSpc>
                <a:spcPct val="150000"/>
              </a:lnSpc>
            </a:pPr>
            <a:r>
              <a:rPr lang="vi-VN" sz="2000" dirty="0"/>
              <a:t>a) Thu tiền học thêm để chi trả thù lao cho giáo viên trực tiếp dạy thêm ít nhất 80%; chi cho công tác quản lý, cấp phép dạy thêm, học thêm của Sở Giáo dục và Đào tạo hoặc Phòng Giáo dục và Đào tạo 2%; phần còn lại chi cho công tác quản lý của nhà trường, chi tiền điện, nước, sửa chữa cơ sở vật chất phục vụ dạy thêm, học thêm và phúc lợi;</a:t>
            </a:r>
            <a:endParaRPr lang="en-US" sz="2000" dirty="0"/>
          </a:p>
          <a:p>
            <a:pPr>
              <a:lnSpc>
                <a:spcPct val="150000"/>
              </a:lnSpc>
            </a:pPr>
            <a:r>
              <a:rPr lang="vi-VN" sz="2000" dirty="0"/>
              <a:t>b) Mức thu tiền học thêm do thỏa thuận giữa cha mẹ học sinh với nhà trường;</a:t>
            </a:r>
            <a:endParaRPr lang="en-US" sz="2000" dirty="0"/>
          </a:p>
          <a:p>
            <a:pPr>
              <a:lnSpc>
                <a:spcPct val="150000"/>
              </a:lnSpc>
            </a:pPr>
            <a:r>
              <a:rPr lang="vi-VN" sz="2000" dirty="0"/>
              <a:t>c) Nhà trường tổ chức thu, chi và công khai thanh, quyết toán tiền học thêm thông qua bộ phận tài vụ của nhà trường; giáo viên dạy thêm không trực tiếp thu, chi tiền học thêm.</a:t>
            </a:r>
            <a:endParaRPr lang="en-US" sz="2000" dirty="0"/>
          </a:p>
          <a:p>
            <a:pPr>
              <a:lnSpc>
                <a:spcPct val="150000"/>
              </a:lnSpc>
            </a:pPr>
            <a:r>
              <a:rPr lang="vi-VN" sz="2000" dirty="0"/>
              <a:t>2. Đối với dạy thêm, học thêm ngoài nhà trường:</a:t>
            </a:r>
            <a:endParaRPr lang="en-US" sz="2000" dirty="0"/>
          </a:p>
          <a:p>
            <a:pPr>
              <a:lnSpc>
                <a:spcPct val="150000"/>
              </a:lnSpc>
            </a:pPr>
            <a:r>
              <a:rPr lang="vi-VN" sz="2000" dirty="0"/>
              <a:t>a) Mức thu tiền học thêm do thỏa thuận giữa cha mẹ học sinh với tổ chức, cá nhân tổ chức dạy thêm, học thêm.</a:t>
            </a:r>
            <a:endParaRPr lang="en-US" sz="2000" dirty="0"/>
          </a:p>
          <a:p>
            <a:pPr>
              <a:lnSpc>
                <a:spcPct val="150000"/>
              </a:lnSpc>
            </a:pPr>
            <a:r>
              <a:rPr lang="vi-VN" sz="2000" dirty="0"/>
              <a:t>b) Tổ chức, cá nhân tổ chức dạy thêm, học thêm thực hiện các quy định hiện hành về quản lý tài chính đối với tiền học thêm và chi 2% cho công tác quản lý, cấp phép dạy thêm học thêm của Sở Giáo dục và Đào tạo hoặc Phòng Giáo dục và </a:t>
            </a:r>
            <a:endParaRPr lang="en-US" sz="2000" dirty="0"/>
          </a:p>
        </p:txBody>
      </p:sp>
      <p:sp>
        <p:nvSpPr>
          <p:cNvPr id="3" name="Rectangle 2"/>
          <p:cNvSpPr/>
          <p:nvPr/>
        </p:nvSpPr>
        <p:spPr>
          <a:xfrm>
            <a:off x="309094" y="572566"/>
            <a:ext cx="5937160" cy="450761"/>
          </a:xfrm>
          <a:prstGeom prst="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09094" y="4228020"/>
            <a:ext cx="5937160" cy="450761"/>
          </a:xfrm>
          <a:prstGeom prst="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246254" y="914400"/>
            <a:ext cx="3554569" cy="54091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19075" y="1885950"/>
            <a:ext cx="647700" cy="4572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hlinkClick r:id="rId2" action="ppaction://hlinksldjump"/>
          </p:cNvPr>
          <p:cNvSpPr/>
          <p:nvPr/>
        </p:nvSpPr>
        <p:spPr>
          <a:xfrm>
            <a:off x="11508377" y="0"/>
            <a:ext cx="683623" cy="69233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959503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1)">
                                      <p:cBhvr>
                                        <p:cTn id="11" dur="2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heel(1)">
                                      <p:cBhvr>
                                        <p:cTn id="16" dur="2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heel(1)">
                                      <p:cBhvr>
                                        <p:cTn id="21" dur="2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heel(1)">
                                      <p:cBhvr>
                                        <p:cTn id="2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pattFill prst="pct20">
          <a:fgClr>
            <a:srgbClr val="FFFF00"/>
          </a:fgClr>
          <a:bgClr>
            <a:schemeClr val="bg1"/>
          </a:bgClr>
        </a:pattFill>
        <a:effectLst/>
      </p:bgPr>
    </p:bg>
    <p:spTree>
      <p:nvGrpSpPr>
        <p:cNvPr id="1" name=""/>
        <p:cNvGrpSpPr/>
        <p:nvPr/>
      </p:nvGrpSpPr>
      <p:grpSpPr>
        <a:xfrm>
          <a:off x="0" y="0"/>
          <a:ext cx="0" cy="0"/>
          <a:chOff x="0" y="0"/>
          <a:chExt cx="0" cy="0"/>
        </a:xfrm>
      </p:grpSpPr>
      <p:sp>
        <p:nvSpPr>
          <p:cNvPr id="2" name="TextBox 1"/>
          <p:cNvSpPr txBox="1"/>
          <p:nvPr/>
        </p:nvSpPr>
        <p:spPr>
          <a:xfrm>
            <a:off x="236764" y="0"/>
            <a:ext cx="11955236" cy="7470250"/>
          </a:xfrm>
          <a:prstGeom prst="rect">
            <a:avLst/>
          </a:prstGeom>
          <a:noFill/>
        </p:spPr>
        <p:txBody>
          <a:bodyPr wrap="square" rtlCol="0">
            <a:spAutoFit/>
          </a:bodyPr>
          <a:lstStyle/>
          <a:p>
            <a:pPr algn="just">
              <a:lnSpc>
                <a:spcPct val="150000"/>
              </a:lnSpc>
            </a:pPr>
            <a:r>
              <a:rPr lang="vi-VN" sz="2300" b="1" dirty="0"/>
              <a:t>Điều 17. Trách nhiệm của Phòng Giáo dục và Đào tạo</a:t>
            </a:r>
            <a:endParaRPr lang="en-US" sz="2300" dirty="0"/>
          </a:p>
          <a:p>
            <a:pPr algn="just">
              <a:lnSpc>
                <a:spcPct val="150000"/>
              </a:lnSpc>
            </a:pPr>
            <a:r>
              <a:rPr lang="vi-VN" sz="2300" dirty="0"/>
              <a:t>1. Trưởng phòng Giáo dục và Đào tạo cấp giấy phép tổ chức hoạt động dạy thêm, học thêm đối với các trường hợp tổ chức dạy thêm, học thêm có nội dung thuộc chương trình tiểu học, trung học cơ sở hoặc thuộc nhiều chương trình nhưng có chương trình cao nhất là chương trình trung học cơ sở.</a:t>
            </a:r>
            <a:endParaRPr lang="en-US" sz="2300" dirty="0"/>
          </a:p>
          <a:p>
            <a:pPr algn="just">
              <a:lnSpc>
                <a:spcPct val="150000"/>
              </a:lnSpc>
            </a:pPr>
            <a:r>
              <a:rPr lang="vi-VN" sz="2300" dirty="0"/>
              <a:t>2. Thực hiện việc quản lý dạy thêm, học thêm trong nhà trường và ngoài nhà trường của tổ chức, cá nhân theo quy định của Ủy ban nhân dân tỉnh. Chịu trách nhiệm trước Ủy ban nhân dân cấp huyện về quản lý dạy thêm, học thêm trên địa bàn.</a:t>
            </a:r>
            <a:endParaRPr lang="en-US" sz="2300" dirty="0"/>
          </a:p>
          <a:p>
            <a:pPr algn="just">
              <a:lnSpc>
                <a:spcPct val="150000"/>
              </a:lnSpc>
            </a:pPr>
            <a:r>
              <a:rPr lang="vi-VN" sz="2300" dirty="0"/>
              <a:t>3. Phổ biến, chỉ đạo các trường, các tổ chức và cá nhân liên quan thực hiện quy định về dạy thêm, học thêm.</a:t>
            </a:r>
            <a:endParaRPr lang="en-US" sz="2300" dirty="0"/>
          </a:p>
          <a:p>
            <a:pPr algn="just">
              <a:lnSpc>
                <a:spcPct val="150000"/>
              </a:lnSpc>
            </a:pPr>
            <a:r>
              <a:rPr lang="vi-VN" sz="2300" dirty="0"/>
              <a:t>4. Tổ chức hoặc phối hợp với các ban ngành liên quan tổ chức thanh tra, kiểm tra nội dung dạy thêm, học thêm; phát hiện và xử lý vi phạm theo thẩm quyền hoặc đề nghị cơ quan có thẩm quyền xử lý vi phạm.</a:t>
            </a:r>
            <a:endParaRPr lang="en-US" sz="2300" dirty="0"/>
          </a:p>
          <a:p>
            <a:pPr algn="just">
              <a:lnSpc>
                <a:spcPct val="150000"/>
              </a:lnSpc>
            </a:pPr>
            <a:endParaRPr lang="en-US" sz="2300" dirty="0"/>
          </a:p>
        </p:txBody>
      </p:sp>
      <p:sp>
        <p:nvSpPr>
          <p:cNvPr id="3" name="Rectangle 2"/>
          <p:cNvSpPr/>
          <p:nvPr/>
        </p:nvSpPr>
        <p:spPr>
          <a:xfrm>
            <a:off x="236764" y="609600"/>
            <a:ext cx="7368722" cy="47897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hlinkClick r:id="rId2" action="ppaction://hlinksldjump"/>
          </p:cNvPr>
          <p:cNvSpPr/>
          <p:nvPr/>
        </p:nvSpPr>
        <p:spPr>
          <a:xfrm>
            <a:off x="11508377" y="0"/>
            <a:ext cx="683623" cy="69233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69751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1)">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pattFill prst="pct20">
          <a:fgClr>
            <a:srgbClr val="FFFF00"/>
          </a:fgClr>
          <a:bgClr>
            <a:schemeClr val="bg1"/>
          </a:bgClr>
        </a:pattFill>
        <a:effectLst/>
      </p:bgPr>
    </p:bg>
    <p:spTree>
      <p:nvGrpSpPr>
        <p:cNvPr id="1" name=""/>
        <p:cNvGrpSpPr/>
        <p:nvPr/>
      </p:nvGrpSpPr>
      <p:grpSpPr>
        <a:xfrm>
          <a:off x="0" y="0"/>
          <a:ext cx="0" cy="0"/>
          <a:chOff x="0" y="0"/>
          <a:chExt cx="0" cy="0"/>
        </a:xfrm>
      </p:grpSpPr>
      <p:sp>
        <p:nvSpPr>
          <p:cNvPr id="2" name="TextBox 1"/>
          <p:cNvSpPr txBox="1"/>
          <p:nvPr/>
        </p:nvSpPr>
        <p:spPr>
          <a:xfrm>
            <a:off x="514351" y="419100"/>
            <a:ext cx="11239500" cy="6664004"/>
          </a:xfrm>
          <a:prstGeom prst="rect">
            <a:avLst/>
          </a:prstGeom>
          <a:noFill/>
        </p:spPr>
        <p:txBody>
          <a:bodyPr wrap="square" rtlCol="0">
            <a:spAutoFit/>
          </a:bodyPr>
          <a:lstStyle/>
          <a:p>
            <a:pPr algn="just">
              <a:lnSpc>
                <a:spcPct val="150000"/>
              </a:lnSpc>
            </a:pPr>
            <a:r>
              <a:rPr lang="vi-VN" sz="3200" b="1" dirty="0"/>
              <a:t>Điều 21. Xử lý vi phạm</a:t>
            </a:r>
            <a:endParaRPr lang="en-US" sz="3200" dirty="0"/>
          </a:p>
          <a:p>
            <a:pPr algn="just">
              <a:lnSpc>
                <a:spcPct val="150000"/>
              </a:lnSpc>
            </a:pPr>
            <a:r>
              <a:rPr lang="vi-VN" sz="3200" dirty="0"/>
              <a:t>1. Cơ sở giáo dục, tổ chức cá nhân vi phạm quy định về dạy thêm, học thêm, tùy theo tính chất và mức độ vi phạm sẽ bị xử lý hành chính hoặc truy cứu trách nhiệm hình sự theo quy định.</a:t>
            </a:r>
            <a:endParaRPr lang="en-US" sz="3200" dirty="0"/>
          </a:p>
          <a:p>
            <a:pPr algn="just">
              <a:lnSpc>
                <a:spcPct val="150000"/>
              </a:lnSpc>
            </a:pPr>
            <a:r>
              <a:rPr lang="vi-VN" sz="3200" dirty="0"/>
              <a:t>2. Người đứng đầu cơ quan, tổ chức, đơn vị; cán bộ, công chức, viên chức do Nhà nước quản lý vi phạm quy định về dạy thêm, học thêm thì bị xử lý kỷ luật theo quy định.</a:t>
            </a:r>
            <a:endParaRPr lang="en-US" sz="3200" dirty="0"/>
          </a:p>
          <a:p>
            <a:pPr algn="just">
              <a:lnSpc>
                <a:spcPct val="150000"/>
              </a:lnSpc>
            </a:pPr>
            <a:endParaRPr lang="en-US" sz="3200" dirty="0"/>
          </a:p>
        </p:txBody>
      </p:sp>
      <p:sp>
        <p:nvSpPr>
          <p:cNvPr id="4" name="Rectangle 3"/>
          <p:cNvSpPr/>
          <p:nvPr/>
        </p:nvSpPr>
        <p:spPr>
          <a:xfrm>
            <a:off x="514351" y="2786743"/>
            <a:ext cx="9515020" cy="74022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hlinkClick r:id="rId2" action="ppaction://hlinksldjump"/>
          </p:cNvPr>
          <p:cNvSpPr/>
          <p:nvPr/>
        </p:nvSpPr>
        <p:spPr>
          <a:xfrm>
            <a:off x="11508377" y="0"/>
            <a:ext cx="683623" cy="69233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7684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heel(1)">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pattFill prst="pct20">
          <a:fgClr>
            <a:srgbClr val="FFFF00"/>
          </a:fgClr>
          <a:bgClr>
            <a:schemeClr val="bg1"/>
          </a:bgClr>
        </a:pattFill>
        <a:effectLst/>
      </p:bgPr>
    </p:bg>
    <p:spTree>
      <p:nvGrpSpPr>
        <p:cNvPr id="1" name=""/>
        <p:cNvGrpSpPr/>
        <p:nvPr/>
      </p:nvGrpSpPr>
      <p:grpSpPr>
        <a:xfrm>
          <a:off x="0" y="0"/>
          <a:ext cx="0" cy="0"/>
          <a:chOff x="0" y="0"/>
          <a:chExt cx="0" cy="0"/>
        </a:xfrm>
      </p:grpSpPr>
      <p:sp>
        <p:nvSpPr>
          <p:cNvPr id="2" name="TextBox 1"/>
          <p:cNvSpPr txBox="1"/>
          <p:nvPr/>
        </p:nvSpPr>
        <p:spPr>
          <a:xfrm>
            <a:off x="666751" y="495300"/>
            <a:ext cx="11163300" cy="5196166"/>
          </a:xfrm>
          <a:prstGeom prst="rect">
            <a:avLst/>
          </a:prstGeom>
          <a:noFill/>
        </p:spPr>
        <p:txBody>
          <a:bodyPr wrap="square" rtlCol="0">
            <a:spAutoFit/>
          </a:bodyPr>
          <a:lstStyle/>
          <a:p>
            <a:pPr algn="just">
              <a:lnSpc>
                <a:spcPct val="150000"/>
              </a:lnSpc>
            </a:pPr>
            <a:r>
              <a:rPr lang="vi-VN" sz="2800" b="1" dirty="0"/>
              <a:t>Điều 22. Tổ chức thực hiện</a:t>
            </a:r>
            <a:endParaRPr lang="en-US" sz="2800" dirty="0"/>
          </a:p>
          <a:p>
            <a:pPr algn="just">
              <a:lnSpc>
                <a:spcPct val="150000"/>
              </a:lnSpc>
            </a:pPr>
            <a:r>
              <a:rPr lang="vi-VN" sz="2800" dirty="0"/>
              <a:t>1. Sở Giáo dục và Đào tạo có trách nhiệm hướng dẫn cụ thể các quy định này và triển khai thực hiện.</a:t>
            </a:r>
            <a:endParaRPr lang="en-US" sz="2800" dirty="0"/>
          </a:p>
          <a:p>
            <a:pPr algn="just">
              <a:lnSpc>
                <a:spcPct val="150000"/>
              </a:lnSpc>
            </a:pPr>
            <a:r>
              <a:rPr lang="vi-VN" sz="2800" dirty="0"/>
              <a:t>2. Trong quá trình thực hiện, nếu có vấn đề phát sinh hoặc khó khăn vướng mắc, các nhà trường, tổ chức, cá nhân phản ánh về Sở Giáo dục và Đào tạo để kịp thời giải quyết./</a:t>
            </a:r>
            <a:endParaRPr lang="en-US" sz="2800" dirty="0"/>
          </a:p>
          <a:p>
            <a:pPr algn="just">
              <a:lnSpc>
                <a:spcPct val="150000"/>
              </a:lnSpc>
            </a:pPr>
            <a:r>
              <a:rPr lang="vi-VN" sz="2800" dirty="0"/>
              <a:t> </a:t>
            </a:r>
            <a:endParaRPr lang="en-US" sz="2800" dirty="0"/>
          </a:p>
          <a:p>
            <a:pPr algn="just">
              <a:lnSpc>
                <a:spcPct val="150000"/>
              </a:lnSpc>
            </a:pPr>
            <a:endParaRPr lang="en-US" sz="2800" dirty="0"/>
          </a:p>
        </p:txBody>
      </p:sp>
      <p:sp>
        <p:nvSpPr>
          <p:cNvPr id="3" name="Rectangle 2"/>
          <p:cNvSpPr/>
          <p:nvPr/>
        </p:nvSpPr>
        <p:spPr>
          <a:xfrm>
            <a:off x="666751" y="1306285"/>
            <a:ext cx="8738506" cy="48332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 name="Rectangle 3">
            <a:hlinkClick r:id="rId2" action="ppaction://hlinksldjump"/>
          </p:cNvPr>
          <p:cNvSpPr/>
          <p:nvPr/>
        </p:nvSpPr>
        <p:spPr>
          <a:xfrm>
            <a:off x="11508377" y="0"/>
            <a:ext cx="683623" cy="69233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58877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1)">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pic>
        <p:nvPicPr>
          <p:cNvPr id="3" name="Picture 2"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051" y="1605281"/>
            <a:ext cx="11521440" cy="3815230"/>
          </a:xfrm>
          <a:prstGeom prst="rect">
            <a:avLst/>
          </a:prstGeom>
        </p:spPr>
      </p:pic>
      <p:sp>
        <p:nvSpPr>
          <p:cNvPr id="2" name="Rectangle 1"/>
          <p:cNvSpPr/>
          <p:nvPr/>
        </p:nvSpPr>
        <p:spPr>
          <a:xfrm>
            <a:off x="1068946" y="3078050"/>
            <a:ext cx="3580327" cy="643944"/>
          </a:xfrm>
          <a:prstGeom prst="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7524206" y="3187337"/>
            <a:ext cx="3631474" cy="53465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883708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heel(1)">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heel(1)">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ounded Rectangle 3"/>
          <p:cNvSpPr/>
          <p:nvPr/>
        </p:nvSpPr>
        <p:spPr>
          <a:xfrm>
            <a:off x="4545991" y="2224536"/>
            <a:ext cx="3135086" cy="1378857"/>
          </a:xfrm>
          <a:prstGeom prst="roundRect">
            <a:avLst/>
          </a:prstGeom>
          <a:solidFill>
            <a:srgbClr val="FFFF0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5219700" y="2590800"/>
            <a:ext cx="1787669" cy="646331"/>
          </a:xfrm>
          <a:prstGeom prst="rect">
            <a:avLst/>
          </a:prstGeom>
          <a:noFill/>
        </p:spPr>
        <p:txBody>
          <a:bodyPr wrap="none" rtlCol="0">
            <a:spAutoFit/>
          </a:bodyPr>
          <a:lstStyle/>
          <a:p>
            <a:r>
              <a:rPr lang="vi-VN" sz="3600" dirty="0">
                <a:latin typeface="+mj-lt"/>
                <a:cs typeface="Arial" panose="020B0604020202020204" pitchFamily="34" charset="0"/>
                <a:hlinkClick r:id="rId3" action="ppaction://hlinkfile"/>
              </a:rPr>
              <a:t>Bản Full</a:t>
            </a:r>
            <a:endParaRPr lang="en-US" sz="3600" dirty="0">
              <a:latin typeface="+mj-lt"/>
              <a:cs typeface="Arial" panose="020B0604020202020204" pitchFamily="34" charset="0"/>
            </a:endParaRPr>
          </a:p>
        </p:txBody>
      </p:sp>
    </p:spTree>
    <p:extLst>
      <p:ext uri="{BB962C8B-B14F-4D97-AF65-F5344CB8AC3E}">
        <p14:creationId xmlns:p14="http://schemas.microsoft.com/office/powerpoint/2010/main" val="2923821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4114" y="271606"/>
            <a:ext cx="11088915" cy="6470916"/>
          </a:xfrm>
          <a:prstGeom prst="rect">
            <a:avLst/>
          </a:prstGeom>
        </p:spPr>
      </p:pic>
      <p:sp>
        <p:nvSpPr>
          <p:cNvPr id="3" name="Rectangle 2"/>
          <p:cNvSpPr/>
          <p:nvPr/>
        </p:nvSpPr>
        <p:spPr>
          <a:xfrm>
            <a:off x="4833257" y="1384663"/>
            <a:ext cx="4754880" cy="39188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997357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1)">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3201" y="1465943"/>
            <a:ext cx="11872686" cy="2931886"/>
          </a:xfrm>
          <a:prstGeom prst="rect">
            <a:avLst/>
          </a:prstGeom>
        </p:spPr>
      </p:pic>
      <p:sp>
        <p:nvSpPr>
          <p:cNvPr id="3" name="Rectangle 2"/>
          <p:cNvSpPr/>
          <p:nvPr/>
        </p:nvSpPr>
        <p:spPr>
          <a:xfrm>
            <a:off x="203201" y="1465943"/>
            <a:ext cx="11872686" cy="2931886"/>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530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1)">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pic>
        <p:nvPicPr>
          <p:cNvPr id="2" name="Picture 10" descr="Cov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302" y="3086100"/>
            <a:ext cx="5714536" cy="1598442"/>
          </a:xfrm>
          <a:prstGeom prst="rect">
            <a:avLst/>
          </a:prstGeom>
          <a:noFill/>
          <a:effectLst>
            <a:innerShdw blurRad="63500" dist="50800" dir="189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3" name="Picture 9" descr="Cover">
            <a:hlinkClick r:id="rId5" action="ppaction://hlinksldjump"/>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12938" y="3157537"/>
            <a:ext cx="4279900" cy="3482413"/>
          </a:xfrm>
          <a:prstGeom prst="rect">
            <a:avLst/>
          </a:prstGeom>
          <a:noFill/>
          <a:effectLst>
            <a:innerShdw blurRad="63500" dist="50800" dir="189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4" name="Picture 8" descr="Cover">
            <a:hlinkClick r:id="rId7" action="ppaction://hlinksldjump"/>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97538" y="3113087"/>
            <a:ext cx="6117088" cy="2705893"/>
          </a:xfrm>
          <a:prstGeom prst="rect">
            <a:avLst/>
          </a:prstGeom>
          <a:noFill/>
          <a:effectLst>
            <a:innerShdw blurRad="63500" dist="50800" dir="189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5" name="Picture 7" descr="Cover">
            <a:hlinkClick r:id="rId9" action="ppaction://hlinksldjump"/>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97538" y="1317626"/>
            <a:ext cx="6117088" cy="2335213"/>
          </a:xfrm>
          <a:prstGeom prst="rect">
            <a:avLst/>
          </a:prstGeom>
          <a:noFill/>
          <a:effectLst>
            <a:innerShdw blurRad="63500" dist="50800" dir="189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6" name="Picture 6" descr="Cover">
            <a:hlinkClick r:id="rId11" action="ppaction://hlinksldjump"/>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79631" y="285923"/>
            <a:ext cx="3953021" cy="3016985"/>
          </a:xfrm>
          <a:prstGeom prst="rect">
            <a:avLst/>
          </a:prstGeom>
          <a:noFill/>
          <a:effectLst>
            <a:innerShdw blurRad="63500" dist="50800" dir="189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7" name="Picture 5" descr="Cover">
            <a:hlinkClick r:id="rId13" action="ppaction://hlinksldjump"/>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5789" y="1317626"/>
            <a:ext cx="5597526" cy="2335213"/>
          </a:xfrm>
          <a:prstGeom prst="rect">
            <a:avLst/>
          </a:prstGeom>
          <a:noFill/>
          <a:effectLst>
            <a:innerShdw blurRad="63500" dist="50800" dir="189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8" name="Picture 4" descr="Cove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486275" y="2732882"/>
            <a:ext cx="2644775" cy="1317625"/>
          </a:xfrm>
          <a:prstGeom prst="rect">
            <a:avLst/>
          </a:prstGeom>
          <a:noFill/>
          <a:effectLst>
            <a:innerShdw blurRad="63500" dist="50800" dir="18900000">
              <a:prstClr val="black">
                <a:alpha val="50000"/>
              </a:prstClr>
            </a:innerShdw>
          </a:effectLst>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44699" y="193183"/>
            <a:ext cx="4960347" cy="461665"/>
          </a:xfrm>
          <a:prstGeom prst="rect">
            <a:avLst/>
          </a:prstGeom>
          <a:noFill/>
          <a:effectLst>
            <a:outerShdw blurRad="50800" dist="38100" dir="10800000" algn="r" rotWithShape="0">
              <a:prstClr val="black">
                <a:alpha val="40000"/>
              </a:prstClr>
            </a:outerShdw>
          </a:effectLst>
        </p:spPr>
        <p:txBody>
          <a:bodyPr wrap="square" rtlCol="0">
            <a:spAutoFit/>
          </a:bodyPr>
          <a:lstStyle/>
          <a:p>
            <a:r>
              <a:rPr lang="en-US" sz="2400" b="1" dirty="0" err="1">
                <a:solidFill>
                  <a:srgbClr val="FF0000"/>
                </a:solidFill>
                <a:latin typeface="Arial" panose="020B0604020202020204" pitchFamily="34" charset="0"/>
                <a:cs typeface="Arial" panose="020B0604020202020204" pitchFamily="34" charset="0"/>
              </a:rPr>
              <a:t>Gồm</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có</a:t>
            </a:r>
            <a:r>
              <a:rPr lang="en-US" sz="2400" b="1" dirty="0">
                <a:solidFill>
                  <a:srgbClr val="FF0000"/>
                </a:solidFill>
                <a:latin typeface="Arial" panose="020B0604020202020204" pitchFamily="34" charset="0"/>
                <a:cs typeface="Arial" panose="020B0604020202020204" pitchFamily="34" charset="0"/>
              </a:rPr>
              <a:t> 6 </a:t>
            </a:r>
            <a:r>
              <a:rPr lang="en-US" sz="2400" b="1" dirty="0" err="1">
                <a:solidFill>
                  <a:srgbClr val="FF0000"/>
                </a:solidFill>
                <a:latin typeface="Arial" panose="020B0604020202020204" pitchFamily="34" charset="0"/>
                <a:cs typeface="Arial" panose="020B0604020202020204" pitchFamily="34" charset="0"/>
              </a:rPr>
              <a:t>ch</a:t>
            </a:r>
            <a:r>
              <a:rPr lang="vi-VN" sz="2400" b="1" dirty="0">
                <a:solidFill>
                  <a:srgbClr val="FF0000"/>
                </a:solidFill>
                <a:latin typeface="Arial" panose="020B0604020202020204" pitchFamily="34" charset="0"/>
                <a:cs typeface="Arial" panose="020B0604020202020204" pitchFamily="34" charset="0"/>
              </a:rPr>
              <a:t>ươ</a:t>
            </a:r>
            <a:r>
              <a:rPr lang="en-US" sz="2400" b="1" dirty="0">
                <a:solidFill>
                  <a:srgbClr val="FF0000"/>
                </a:solidFill>
                <a:latin typeface="Arial" panose="020B0604020202020204" pitchFamily="34" charset="0"/>
                <a:cs typeface="Arial" panose="020B0604020202020204" pitchFamily="34" charset="0"/>
              </a:rPr>
              <a:t>ng, 22 </a:t>
            </a:r>
            <a:r>
              <a:rPr lang="en-US" sz="2400" b="1" dirty="0" err="1">
                <a:solidFill>
                  <a:srgbClr val="FF0000"/>
                </a:solidFill>
                <a:latin typeface="Arial" panose="020B0604020202020204" pitchFamily="34" charset="0"/>
                <a:cs typeface="Arial" panose="020B0604020202020204" pitchFamily="34" charset="0"/>
              </a:rPr>
              <a:t>điều</a:t>
            </a:r>
            <a:endParaRPr lang="vi-VN"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728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32"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ox(out)">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righ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left)">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right)">
                                      <p:cBhvr>
                                        <p:cTn id="36" dur="500"/>
                                        <p:tgtEl>
                                          <p:spTgt spid="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nodeType="click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right)">
                                      <p:cBhvr>
                                        <p:cTn id="4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126603" y="126608"/>
            <a:ext cx="2602524" cy="1266094"/>
          </a:xfrm>
          <a:prstGeom prst="roundRect">
            <a:avLst/>
          </a:prstGeom>
          <a:effectLst>
            <a:innerShdw blurRad="63500" dist="50800" dir="18900000">
              <a:prstClr val="black">
                <a:alpha val="50000"/>
              </a:prstClr>
            </a:innerShdw>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sz="2400" b="1" dirty="0">
              <a:solidFill>
                <a:srgbClr val="FF0000"/>
              </a:solidFill>
              <a:latin typeface="Arial" panose="020B0604020202020204" pitchFamily="34" charset="0"/>
              <a:cs typeface="Arial" panose="020B0604020202020204" pitchFamily="34" charset="0"/>
            </a:endParaRPr>
          </a:p>
          <a:p>
            <a:pPr algn="ctr"/>
            <a:endParaRPr lang="en-US" sz="2400" b="1" dirty="0">
              <a:solidFill>
                <a:srgbClr val="FF0000"/>
              </a:solidFill>
              <a:latin typeface="Arial" panose="020B0604020202020204" pitchFamily="34" charset="0"/>
              <a:cs typeface="Arial" panose="020B0604020202020204" pitchFamily="34" charset="0"/>
            </a:endParaRPr>
          </a:p>
          <a:p>
            <a:pPr algn="ctr"/>
            <a:r>
              <a:rPr lang="en-US" sz="2400" b="1" dirty="0" err="1">
                <a:solidFill>
                  <a:srgbClr val="FF0000"/>
                </a:solidFill>
                <a:latin typeface="Arial" panose="020B0604020202020204" pitchFamily="34" charset="0"/>
                <a:cs typeface="Arial" panose="020B0604020202020204" pitchFamily="34" charset="0"/>
              </a:rPr>
              <a:t>Ch</a:t>
            </a:r>
            <a:r>
              <a:rPr lang="vi-VN" sz="2400" b="1" dirty="0">
                <a:solidFill>
                  <a:srgbClr val="FF0000"/>
                </a:solidFill>
                <a:latin typeface="Arial" panose="020B0604020202020204" pitchFamily="34" charset="0"/>
                <a:cs typeface="Arial" panose="020B0604020202020204" pitchFamily="34" charset="0"/>
              </a:rPr>
              <a:t>ươ</a:t>
            </a:r>
            <a:r>
              <a:rPr lang="en-US" sz="2400" b="1" dirty="0">
                <a:solidFill>
                  <a:srgbClr val="FF0000"/>
                </a:solidFill>
                <a:latin typeface="Arial" panose="020B0604020202020204" pitchFamily="34" charset="0"/>
                <a:cs typeface="Arial" panose="020B0604020202020204" pitchFamily="34" charset="0"/>
              </a:rPr>
              <a:t>ng I</a:t>
            </a:r>
          </a:p>
          <a:p>
            <a:pPr algn="ctr"/>
            <a:r>
              <a:rPr lang="en-US" sz="3600" b="1" dirty="0">
                <a:solidFill>
                  <a:srgbClr val="002060"/>
                </a:solidFill>
                <a:latin typeface="Arial" panose="020B0604020202020204" pitchFamily="34" charset="0"/>
                <a:cs typeface="Arial" panose="020B0604020202020204" pitchFamily="34" charset="0"/>
              </a:rPr>
              <a:t> </a:t>
            </a:r>
            <a:r>
              <a:rPr lang="vi-VN" b="1" dirty="0">
                <a:solidFill>
                  <a:srgbClr val="002060"/>
                </a:solidFill>
              </a:rPr>
              <a:t>QUI ĐỊNH CHUNG</a:t>
            </a:r>
            <a:endParaRPr lang="vi-VN" dirty="0">
              <a:solidFill>
                <a:srgbClr val="002060"/>
              </a:solidFill>
            </a:endParaRPr>
          </a:p>
          <a:p>
            <a:pPr algn="ctr"/>
            <a:endParaRPr lang="vi-VN" sz="3600" b="1" dirty="0">
              <a:solidFill>
                <a:srgbClr val="FF0000"/>
              </a:solidFill>
              <a:latin typeface="Arial" panose="020B0604020202020204" pitchFamily="34" charset="0"/>
              <a:cs typeface="Arial" panose="020B0604020202020204" pitchFamily="34" charset="0"/>
            </a:endParaRPr>
          </a:p>
        </p:txBody>
      </p:sp>
      <p:cxnSp>
        <p:nvCxnSpPr>
          <p:cNvPr id="4" name="Straight Connector 3"/>
          <p:cNvCxnSpPr>
            <a:stCxn id="2" idx="3"/>
          </p:cNvCxnSpPr>
          <p:nvPr/>
        </p:nvCxnSpPr>
        <p:spPr>
          <a:xfrm>
            <a:off x="2729127" y="759655"/>
            <a:ext cx="407963" cy="14068"/>
          </a:xfrm>
          <a:prstGeom prst="line">
            <a:avLst/>
          </a:prstGeom>
          <a:scene3d>
            <a:camera prst="orthographicFront"/>
            <a:lightRig rig="threePt" dir="t"/>
          </a:scene3d>
          <a:sp3d contourW="63500">
            <a:contourClr>
              <a:srgbClr val="00B050"/>
            </a:contourClr>
          </a:sp3d>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flipH="1">
            <a:off x="3137090" y="759655"/>
            <a:ext cx="14062" cy="5331656"/>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3516922" y="368887"/>
            <a:ext cx="7638757" cy="1125415"/>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0070C0"/>
                </a:solidFill>
              </a:rPr>
              <a:t>Điều 1. Phạm vi điều chỉnh và đối tượng áp dụng</a:t>
            </a:r>
            <a:endParaRPr lang="vi-VN" sz="2400" dirty="0">
              <a:solidFill>
                <a:srgbClr val="0070C0"/>
              </a:solidFill>
            </a:endParaRPr>
          </a:p>
          <a:p>
            <a:pPr algn="ctr"/>
            <a:endParaRPr lang="vi-VN" sz="2400" dirty="0">
              <a:solidFill>
                <a:srgbClr val="0070C0"/>
              </a:solidFill>
            </a:endParaRPr>
          </a:p>
        </p:txBody>
      </p:sp>
      <p:cxnSp>
        <p:nvCxnSpPr>
          <p:cNvPr id="20" name="Straight Connector 19"/>
          <p:cNvCxnSpPr/>
          <p:nvPr/>
        </p:nvCxnSpPr>
        <p:spPr>
          <a:xfrm>
            <a:off x="3137090" y="6091311"/>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137090" y="4376811"/>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151152" y="2586111"/>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137090" y="773723"/>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3573178" y="2023403"/>
            <a:ext cx="7638757" cy="1125415"/>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0070C0"/>
                </a:solidFill>
              </a:rPr>
              <a:t>Điều 2. Giải thích từ ngữ</a:t>
            </a:r>
            <a:endParaRPr lang="vi-VN" sz="2400" dirty="0">
              <a:solidFill>
                <a:srgbClr val="0070C0"/>
              </a:solidFill>
            </a:endParaRPr>
          </a:p>
          <a:p>
            <a:pPr algn="ctr"/>
            <a:endParaRPr lang="vi-VN" sz="2400" dirty="0">
              <a:solidFill>
                <a:srgbClr val="0070C0"/>
              </a:solidFill>
            </a:endParaRPr>
          </a:p>
        </p:txBody>
      </p:sp>
      <p:sp>
        <p:nvSpPr>
          <p:cNvPr id="25" name="Rounded Rectangle 24"/>
          <p:cNvSpPr/>
          <p:nvPr/>
        </p:nvSpPr>
        <p:spPr>
          <a:xfrm>
            <a:off x="3573178" y="3814103"/>
            <a:ext cx="7638757" cy="1125415"/>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0070C0"/>
                </a:solidFill>
              </a:rPr>
              <a:t>Điều 3. </a:t>
            </a:r>
            <a:r>
              <a:rPr lang="vi-VN" sz="2400" b="1" dirty="0">
                <a:solidFill>
                  <a:srgbClr val="0070C0"/>
                </a:solidFill>
                <a:hlinkClick r:id="rId4" action="ppaction://hlinksldjump"/>
              </a:rPr>
              <a:t>Nguyên tắc </a:t>
            </a:r>
            <a:r>
              <a:rPr lang="vi-VN" sz="2400" b="1" dirty="0">
                <a:solidFill>
                  <a:srgbClr val="0070C0"/>
                </a:solidFill>
              </a:rPr>
              <a:t>dạy thêm, học thêm</a:t>
            </a:r>
            <a:endParaRPr lang="vi-VN" sz="2400" dirty="0">
              <a:solidFill>
                <a:srgbClr val="0070C0"/>
              </a:solidFill>
            </a:endParaRPr>
          </a:p>
        </p:txBody>
      </p:sp>
      <p:sp>
        <p:nvSpPr>
          <p:cNvPr id="26" name="Rounded Rectangle 25"/>
          <p:cNvSpPr/>
          <p:nvPr/>
        </p:nvSpPr>
        <p:spPr>
          <a:xfrm>
            <a:off x="3573178" y="5511213"/>
            <a:ext cx="7638757" cy="1125415"/>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0070C0"/>
                </a:solidFill>
              </a:rPr>
              <a:t>Điều 4. Các trường hợp không được dạy thêm</a:t>
            </a:r>
            <a:endParaRPr lang="vi-VN" sz="2400" dirty="0">
              <a:solidFill>
                <a:srgbClr val="0070C0"/>
              </a:solidFill>
            </a:endParaRPr>
          </a:p>
          <a:p>
            <a:pPr algn="ctr"/>
            <a:endParaRPr lang="vi-VN" sz="2400" dirty="0">
              <a:solidFill>
                <a:srgbClr val="0070C0"/>
              </a:solidFill>
            </a:endParaRPr>
          </a:p>
        </p:txBody>
      </p:sp>
      <p:sp>
        <p:nvSpPr>
          <p:cNvPr id="3" name="Rectangle 2">
            <a:hlinkClick r:id="rId5" action="ppaction://hlinksldjump"/>
          </p:cNvPr>
          <p:cNvSpPr/>
          <p:nvPr/>
        </p:nvSpPr>
        <p:spPr>
          <a:xfrm>
            <a:off x="11535511" y="151421"/>
            <a:ext cx="636104" cy="337930"/>
          </a:xfrm>
          <a:prstGeom prst="rect">
            <a:avLst/>
          </a:prstGeom>
          <a:blipFill>
            <a:blip r:embed="rId6"/>
            <a:tile tx="0" ty="0" sx="100000" sy="100000" flip="none" algn="tl"/>
          </a:blipFill>
          <a:ln>
            <a:solidFill>
              <a:schemeClr val="accent4">
                <a:lumMod val="20000"/>
                <a:lumOff val="80000"/>
              </a:schemeClr>
            </a:solidFill>
          </a:ln>
          <a:effectLst/>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3592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4" grpId="0" animBg="1"/>
      <p:bldP spid="25"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168796" y="2481119"/>
            <a:ext cx="2602524" cy="2049663"/>
          </a:xfrm>
          <a:prstGeom prst="roundRect">
            <a:avLst/>
          </a:prstGeom>
          <a:effectLst>
            <a:innerShdw blurRad="63500" dist="50800" dir="18900000">
              <a:prstClr val="black">
                <a:alpha val="50000"/>
              </a:prstClr>
            </a:innerShdw>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sz="2400" b="1" dirty="0">
              <a:solidFill>
                <a:srgbClr val="FF0000"/>
              </a:solidFill>
              <a:latin typeface="Arial" panose="020B0604020202020204" pitchFamily="34" charset="0"/>
              <a:cs typeface="Arial" panose="020B0604020202020204" pitchFamily="34" charset="0"/>
            </a:endParaRPr>
          </a:p>
          <a:p>
            <a:pPr algn="ctr"/>
            <a:endParaRPr lang="en-US" sz="2400" b="1" dirty="0">
              <a:solidFill>
                <a:srgbClr val="FF0000"/>
              </a:solidFill>
              <a:latin typeface="Arial" panose="020B0604020202020204" pitchFamily="34" charset="0"/>
              <a:cs typeface="Arial" panose="020B0604020202020204" pitchFamily="34" charset="0"/>
            </a:endParaRPr>
          </a:p>
          <a:p>
            <a:pPr algn="ctr"/>
            <a:r>
              <a:rPr lang="en-US" sz="2400" b="1" dirty="0" err="1">
                <a:solidFill>
                  <a:srgbClr val="FF0000"/>
                </a:solidFill>
                <a:latin typeface="Arial" panose="020B0604020202020204" pitchFamily="34" charset="0"/>
                <a:cs typeface="Arial" panose="020B0604020202020204" pitchFamily="34" charset="0"/>
              </a:rPr>
              <a:t>Ch</a:t>
            </a:r>
            <a:r>
              <a:rPr lang="vi-VN" sz="2400" b="1" dirty="0">
                <a:solidFill>
                  <a:srgbClr val="FF0000"/>
                </a:solidFill>
                <a:latin typeface="Arial" panose="020B0604020202020204" pitchFamily="34" charset="0"/>
                <a:cs typeface="Arial" panose="020B0604020202020204" pitchFamily="34" charset="0"/>
              </a:rPr>
              <a:t>ươ</a:t>
            </a:r>
            <a:r>
              <a:rPr lang="en-US" sz="2400" b="1" dirty="0">
                <a:solidFill>
                  <a:srgbClr val="FF0000"/>
                </a:solidFill>
                <a:latin typeface="Arial" panose="020B0604020202020204" pitchFamily="34" charset="0"/>
                <a:cs typeface="Arial" panose="020B0604020202020204" pitchFamily="34" charset="0"/>
              </a:rPr>
              <a:t>ng II</a:t>
            </a:r>
          </a:p>
          <a:p>
            <a:r>
              <a:rPr lang="en-US" sz="3600" b="1" dirty="0">
                <a:solidFill>
                  <a:srgbClr val="002060"/>
                </a:solidFill>
                <a:latin typeface="Arial" panose="020B0604020202020204" pitchFamily="34" charset="0"/>
                <a:cs typeface="Arial" panose="020B0604020202020204" pitchFamily="34" charset="0"/>
              </a:rPr>
              <a:t> </a:t>
            </a:r>
            <a:r>
              <a:rPr lang="vi-VN" b="1" dirty="0">
                <a:solidFill>
                  <a:srgbClr val="0070C0"/>
                </a:solidFill>
              </a:rPr>
              <a:t>HỒ SƠ, THỦ TỤC </a:t>
            </a:r>
          </a:p>
          <a:p>
            <a:pPr algn="ctr"/>
            <a:r>
              <a:rPr lang="vi-VN" b="1" dirty="0">
                <a:solidFill>
                  <a:srgbClr val="0070C0"/>
                </a:solidFill>
              </a:rPr>
              <a:t>TỔ CHỨC DẠY THÊM, HỌC THÊM</a:t>
            </a:r>
          </a:p>
          <a:p>
            <a:pPr algn="ctr"/>
            <a:endParaRPr lang="vi-VN" sz="3600" b="1" dirty="0">
              <a:solidFill>
                <a:srgbClr val="FF0000"/>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3137090" y="759655"/>
            <a:ext cx="14062" cy="5331656"/>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3516922" y="368887"/>
            <a:ext cx="7638757" cy="748713"/>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5. </a:t>
            </a:r>
            <a:r>
              <a:rPr lang="vi-VN" sz="2000" b="1" dirty="0">
                <a:solidFill>
                  <a:schemeClr val="accent1">
                    <a:lumMod val="75000"/>
                  </a:schemeClr>
                </a:solidFill>
                <a:hlinkClick r:id="rId4" action="ppaction://hlinksldjump"/>
              </a:rPr>
              <a:t>Tổ chức dạy thêm</a:t>
            </a:r>
            <a:r>
              <a:rPr lang="vi-VN" sz="2000" b="1" dirty="0">
                <a:solidFill>
                  <a:schemeClr val="accent1">
                    <a:lumMod val="75000"/>
                  </a:schemeClr>
                </a:solidFill>
              </a:rPr>
              <a:t>, học thêm trong nhà trường</a:t>
            </a:r>
          </a:p>
        </p:txBody>
      </p:sp>
      <p:cxnSp>
        <p:nvCxnSpPr>
          <p:cNvPr id="6" name="Straight Connector 5"/>
          <p:cNvCxnSpPr/>
          <p:nvPr/>
        </p:nvCxnSpPr>
        <p:spPr>
          <a:xfrm>
            <a:off x="3137090" y="3798055"/>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137090" y="2881841"/>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151152" y="1787838"/>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37090" y="773723"/>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3573178" y="1341242"/>
            <a:ext cx="7638757" cy="820565"/>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6. Tổ chức dạy thêm, học thêm </a:t>
            </a:r>
            <a:r>
              <a:rPr lang="vi-VN" sz="2000" b="1" dirty="0">
                <a:solidFill>
                  <a:schemeClr val="accent1">
                    <a:lumMod val="75000"/>
                  </a:schemeClr>
                </a:solidFill>
                <a:hlinkClick r:id="rId5" action="ppaction://hlinksldjump"/>
              </a:rPr>
              <a:t>ngoài nhà trường</a:t>
            </a:r>
            <a:endParaRPr lang="vi-VN" sz="2000" b="1" dirty="0">
              <a:solidFill>
                <a:schemeClr val="accent1">
                  <a:lumMod val="75000"/>
                </a:schemeClr>
              </a:solidFill>
            </a:endParaRPr>
          </a:p>
          <a:p>
            <a:pPr algn="ctr"/>
            <a:endParaRPr lang="vi-VN" sz="2000" b="1" dirty="0">
              <a:solidFill>
                <a:schemeClr val="accent1">
                  <a:lumMod val="75000"/>
                </a:schemeClr>
              </a:solidFill>
            </a:endParaRPr>
          </a:p>
        </p:txBody>
      </p:sp>
      <p:sp>
        <p:nvSpPr>
          <p:cNvPr id="11" name="Rounded Rectangle 10"/>
          <p:cNvSpPr/>
          <p:nvPr/>
        </p:nvSpPr>
        <p:spPr>
          <a:xfrm>
            <a:off x="3573178" y="2449760"/>
            <a:ext cx="7638757" cy="728870"/>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7. Thu và quản lý tiền học thêm</a:t>
            </a:r>
          </a:p>
          <a:p>
            <a:pPr algn="ctr"/>
            <a:endParaRPr lang="vi-VN" sz="2000" b="1" dirty="0">
              <a:solidFill>
                <a:schemeClr val="accent1">
                  <a:lumMod val="75000"/>
                </a:schemeClr>
              </a:solidFill>
            </a:endParaRPr>
          </a:p>
        </p:txBody>
      </p:sp>
      <p:sp>
        <p:nvSpPr>
          <p:cNvPr id="12" name="Rounded Rectangle 11"/>
          <p:cNvSpPr/>
          <p:nvPr/>
        </p:nvSpPr>
        <p:spPr>
          <a:xfrm>
            <a:off x="3573178" y="3421158"/>
            <a:ext cx="7638757" cy="729926"/>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8. Yêu cầu đối với người dạy thêm</a:t>
            </a:r>
          </a:p>
          <a:p>
            <a:pPr algn="ctr"/>
            <a:endParaRPr lang="vi-VN" sz="2000" b="1" dirty="0">
              <a:solidFill>
                <a:schemeClr val="accent1">
                  <a:lumMod val="75000"/>
                </a:schemeClr>
              </a:solidFill>
            </a:endParaRPr>
          </a:p>
        </p:txBody>
      </p:sp>
      <p:cxnSp>
        <p:nvCxnSpPr>
          <p:cNvPr id="13" name="Straight Connector 12"/>
          <p:cNvCxnSpPr/>
          <p:nvPr/>
        </p:nvCxnSpPr>
        <p:spPr>
          <a:xfrm>
            <a:off x="3115322" y="4777776"/>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3551410" y="4328304"/>
            <a:ext cx="7638757" cy="1041982"/>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9. Yêu cầu đối với người tổ chức hoạt động dạy thêm, học thêm</a:t>
            </a:r>
          </a:p>
          <a:p>
            <a:pPr algn="ctr"/>
            <a:endParaRPr lang="vi-VN" sz="2000" b="1" dirty="0">
              <a:solidFill>
                <a:schemeClr val="accent1">
                  <a:lumMod val="75000"/>
                </a:schemeClr>
              </a:solidFill>
            </a:endParaRPr>
          </a:p>
        </p:txBody>
      </p:sp>
      <p:cxnSp>
        <p:nvCxnSpPr>
          <p:cNvPr id="17" name="Straight Connector 16"/>
          <p:cNvCxnSpPr>
            <a:stCxn id="2" idx="3"/>
          </p:cNvCxnSpPr>
          <p:nvPr/>
        </p:nvCxnSpPr>
        <p:spPr>
          <a:xfrm flipV="1">
            <a:off x="2771320" y="3505950"/>
            <a:ext cx="344002" cy="1"/>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123028" y="6094829"/>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3559116" y="5645357"/>
            <a:ext cx="7638757" cy="1041982"/>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10. Cơ sở vật chất phục vụ dạy thêm, học thêm</a:t>
            </a:r>
            <a:endParaRPr lang="vi-VN" sz="2000" dirty="0">
              <a:solidFill>
                <a:schemeClr val="accent1">
                  <a:lumMod val="75000"/>
                </a:schemeClr>
              </a:solidFill>
            </a:endParaRPr>
          </a:p>
          <a:p>
            <a:pPr algn="ctr"/>
            <a:endParaRPr lang="vi-VN" sz="2000" b="1" dirty="0">
              <a:solidFill>
                <a:schemeClr val="accent1">
                  <a:lumMod val="75000"/>
                </a:schemeClr>
              </a:solidFill>
            </a:endParaRPr>
          </a:p>
        </p:txBody>
      </p:sp>
      <p:sp>
        <p:nvSpPr>
          <p:cNvPr id="3" name="Rectangle 2">
            <a:hlinkClick r:id="rId6" action="ppaction://hlinksldjump"/>
          </p:cNvPr>
          <p:cNvSpPr/>
          <p:nvPr/>
        </p:nvSpPr>
        <p:spPr>
          <a:xfrm>
            <a:off x="11290852" y="120408"/>
            <a:ext cx="901148" cy="496957"/>
          </a:xfrm>
          <a:prstGeom prst="rect">
            <a:avLst/>
          </a:prstGeom>
          <a:blipFill>
            <a:blip r:embed="rId7"/>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0792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2"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animBg="1"/>
      <p:bldP spid="2" grpId="3" animBg="1"/>
      <p:bldP spid="5" grpId="0" animBg="1"/>
      <p:bldP spid="10" grpId="0" animBg="1"/>
      <p:bldP spid="11" grpId="0" animBg="1"/>
      <p:bldP spid="12" grpId="0" animBg="1"/>
      <p:bldP spid="14"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sp>
        <p:nvSpPr>
          <p:cNvPr id="5" name="Rounded Rectangle 4"/>
          <p:cNvSpPr/>
          <p:nvPr/>
        </p:nvSpPr>
        <p:spPr>
          <a:xfrm>
            <a:off x="3516922" y="368887"/>
            <a:ext cx="7638757" cy="1125415"/>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b="1" dirty="0">
                <a:solidFill>
                  <a:schemeClr val="accent1">
                    <a:lumMod val="75000"/>
                  </a:schemeClr>
                </a:solidFill>
              </a:rPr>
              <a:t>Điều 11. Hồ sơ cấp giấy phép tổ chức dạy thêm, học thêm</a:t>
            </a:r>
            <a:endParaRPr lang="vi-VN" sz="2400" dirty="0">
              <a:solidFill>
                <a:schemeClr val="accent1">
                  <a:lumMod val="75000"/>
                </a:schemeClr>
              </a:solidFill>
            </a:endParaRPr>
          </a:p>
          <a:p>
            <a:pPr algn="ctr"/>
            <a:endParaRPr lang="vi-VN" sz="2400" dirty="0">
              <a:solidFill>
                <a:schemeClr val="accent1">
                  <a:lumMod val="75000"/>
                </a:schemeClr>
              </a:solidFill>
            </a:endParaRPr>
          </a:p>
        </p:txBody>
      </p:sp>
      <p:sp>
        <p:nvSpPr>
          <p:cNvPr id="10" name="Rounded Rectangle 9"/>
          <p:cNvSpPr/>
          <p:nvPr/>
        </p:nvSpPr>
        <p:spPr>
          <a:xfrm>
            <a:off x="3573178" y="2023403"/>
            <a:ext cx="7638757" cy="1125415"/>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b="1" dirty="0">
                <a:solidFill>
                  <a:schemeClr val="accent1">
                    <a:lumMod val="75000"/>
                  </a:schemeClr>
                </a:solidFill>
              </a:rPr>
              <a:t>Điều 12. Trình tự, thủ tục cấp giấy phép tổ chức hoạt động dạy thêm, học thêm</a:t>
            </a:r>
            <a:endParaRPr lang="vi-VN" sz="2400" dirty="0">
              <a:solidFill>
                <a:schemeClr val="accent1">
                  <a:lumMod val="75000"/>
                </a:schemeClr>
              </a:solidFill>
            </a:endParaRPr>
          </a:p>
          <a:p>
            <a:pPr algn="ctr"/>
            <a:endParaRPr lang="vi-VN" sz="2400" dirty="0">
              <a:solidFill>
                <a:schemeClr val="accent1">
                  <a:lumMod val="75000"/>
                </a:schemeClr>
              </a:solidFill>
            </a:endParaRPr>
          </a:p>
        </p:txBody>
      </p:sp>
      <p:sp>
        <p:nvSpPr>
          <p:cNvPr id="11" name="Rounded Rectangle 10"/>
          <p:cNvSpPr/>
          <p:nvPr/>
        </p:nvSpPr>
        <p:spPr>
          <a:xfrm>
            <a:off x="3573178" y="3814102"/>
            <a:ext cx="7638757" cy="1744869"/>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400" b="1" dirty="0">
              <a:solidFill>
                <a:schemeClr val="accent1">
                  <a:lumMod val="75000"/>
                </a:schemeClr>
              </a:solidFill>
            </a:endParaRPr>
          </a:p>
          <a:p>
            <a:pPr algn="ctr"/>
            <a:r>
              <a:rPr lang="vi-VN" sz="2400" b="1" dirty="0">
                <a:solidFill>
                  <a:schemeClr val="accent1">
                    <a:lumMod val="75000"/>
                  </a:schemeClr>
                </a:solidFill>
              </a:rPr>
              <a:t>Điều 13. Thời hạn, gia hạn, thu hồi giấy phép tổ chức hoạt động dạy thêm, học thêm; đình chỉ hoạt động dạy thêm, học thêm</a:t>
            </a:r>
            <a:endParaRPr lang="vi-VN" sz="2400" dirty="0">
              <a:solidFill>
                <a:schemeClr val="accent1">
                  <a:lumMod val="75000"/>
                </a:schemeClr>
              </a:solidFill>
            </a:endParaRPr>
          </a:p>
          <a:p>
            <a:pPr algn="ctr"/>
            <a:endParaRPr lang="vi-VN" sz="2400" dirty="0">
              <a:solidFill>
                <a:schemeClr val="accent1">
                  <a:lumMod val="75000"/>
                </a:schemeClr>
              </a:solidFill>
            </a:endParaRPr>
          </a:p>
          <a:p>
            <a:pPr algn="ctr"/>
            <a:endParaRPr lang="vi-VN" sz="2400" dirty="0">
              <a:solidFill>
                <a:schemeClr val="accent1">
                  <a:lumMod val="75000"/>
                </a:schemeClr>
              </a:solidFill>
            </a:endParaRPr>
          </a:p>
        </p:txBody>
      </p:sp>
      <p:grpSp>
        <p:nvGrpSpPr>
          <p:cNvPr id="6" name="Group 5"/>
          <p:cNvGrpSpPr/>
          <p:nvPr/>
        </p:nvGrpSpPr>
        <p:grpSpPr>
          <a:xfrm>
            <a:off x="140665" y="759655"/>
            <a:ext cx="3418451" cy="3617156"/>
            <a:chOff x="140665" y="759655"/>
            <a:chExt cx="3418451" cy="3617156"/>
          </a:xfrm>
        </p:grpSpPr>
        <p:sp>
          <p:nvSpPr>
            <p:cNvPr id="2" name="Rounded Rectangle 1"/>
            <p:cNvSpPr/>
            <p:nvPr/>
          </p:nvSpPr>
          <p:spPr>
            <a:xfrm>
              <a:off x="140665" y="1057127"/>
              <a:ext cx="2602524" cy="3022210"/>
            </a:xfrm>
            <a:prstGeom prst="roundRect">
              <a:avLst/>
            </a:prstGeom>
            <a:effectLst>
              <a:innerShdw blurRad="63500" dist="50800" dir="18900000">
                <a:prstClr val="black">
                  <a:alpha val="50000"/>
                </a:prstClr>
              </a:innerShdw>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sz="2400" b="1" dirty="0">
                <a:solidFill>
                  <a:srgbClr val="FF0000"/>
                </a:solidFill>
                <a:latin typeface="Arial" panose="020B0604020202020204" pitchFamily="34" charset="0"/>
                <a:cs typeface="Arial" panose="020B0604020202020204" pitchFamily="34" charset="0"/>
              </a:endParaRPr>
            </a:p>
            <a:p>
              <a:pPr algn="ctr"/>
              <a:endParaRPr lang="en-US" sz="2400" b="1" dirty="0">
                <a:solidFill>
                  <a:srgbClr val="FF0000"/>
                </a:solidFill>
                <a:latin typeface="Arial" panose="020B0604020202020204" pitchFamily="34" charset="0"/>
                <a:cs typeface="Arial" panose="020B0604020202020204" pitchFamily="34" charset="0"/>
              </a:endParaRPr>
            </a:p>
            <a:p>
              <a:pPr algn="ctr"/>
              <a:r>
                <a:rPr lang="en-US" sz="2400" b="1" dirty="0" err="1">
                  <a:solidFill>
                    <a:srgbClr val="FF0000"/>
                  </a:solidFill>
                  <a:latin typeface="Arial" panose="020B0604020202020204" pitchFamily="34" charset="0"/>
                  <a:cs typeface="Arial" panose="020B0604020202020204" pitchFamily="34" charset="0"/>
                </a:rPr>
                <a:t>Ch</a:t>
              </a:r>
              <a:r>
                <a:rPr lang="vi-VN" sz="2400" b="1" dirty="0">
                  <a:solidFill>
                    <a:srgbClr val="FF0000"/>
                  </a:solidFill>
                  <a:latin typeface="Arial" panose="020B0604020202020204" pitchFamily="34" charset="0"/>
                  <a:cs typeface="Arial" panose="020B0604020202020204" pitchFamily="34" charset="0"/>
                </a:rPr>
                <a:t>ươ</a:t>
              </a:r>
              <a:r>
                <a:rPr lang="en-US" sz="2400" b="1" dirty="0">
                  <a:solidFill>
                    <a:srgbClr val="FF0000"/>
                  </a:solidFill>
                  <a:latin typeface="Arial" panose="020B0604020202020204" pitchFamily="34" charset="0"/>
                  <a:cs typeface="Arial" panose="020B0604020202020204" pitchFamily="34" charset="0"/>
                </a:rPr>
                <a:t>ng III</a:t>
              </a:r>
            </a:p>
            <a:p>
              <a:r>
                <a:rPr lang="en-US" sz="3600" b="1" dirty="0">
                  <a:solidFill>
                    <a:srgbClr val="002060"/>
                  </a:solidFill>
                  <a:latin typeface="Arial" panose="020B0604020202020204" pitchFamily="34" charset="0"/>
                  <a:cs typeface="Arial" panose="020B0604020202020204" pitchFamily="34" charset="0"/>
                </a:rPr>
                <a:t> </a:t>
              </a:r>
              <a:r>
                <a:rPr lang="vi-VN" b="1" dirty="0">
                  <a:solidFill>
                    <a:schemeClr val="accent1">
                      <a:lumMod val="75000"/>
                    </a:schemeClr>
                  </a:solidFill>
                </a:rPr>
                <a:t>HỒ SƠ, THỦ TỤC </a:t>
              </a:r>
            </a:p>
            <a:p>
              <a:pPr algn="ctr"/>
              <a:r>
                <a:rPr lang="vi-VN" b="1" dirty="0">
                  <a:solidFill>
                    <a:schemeClr val="accent1">
                      <a:lumMod val="75000"/>
                    </a:schemeClr>
                  </a:solidFill>
                </a:rPr>
                <a:t>TỔ CHỨC DẠY THÊM, HỌC THÊM</a:t>
              </a:r>
            </a:p>
            <a:p>
              <a:pPr algn="ctr"/>
              <a:endParaRPr lang="vi-VN" sz="3600" b="1" dirty="0">
                <a:solidFill>
                  <a:srgbClr val="FF0000"/>
                </a:solidFill>
                <a:latin typeface="Arial" panose="020B0604020202020204" pitchFamily="34" charset="0"/>
                <a:cs typeface="Arial" panose="020B0604020202020204" pitchFamily="34" charset="0"/>
              </a:endParaRPr>
            </a:p>
          </p:txBody>
        </p:sp>
        <p:cxnSp>
          <p:nvCxnSpPr>
            <p:cNvPr id="4" name="Straight Connector 3"/>
            <p:cNvCxnSpPr/>
            <p:nvPr/>
          </p:nvCxnSpPr>
          <p:spPr>
            <a:xfrm flipH="1">
              <a:off x="3108959" y="759655"/>
              <a:ext cx="42193" cy="3617155"/>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137090" y="4376811"/>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151152" y="2586111"/>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37090" y="773723"/>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743189" y="2581421"/>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grpSp>
      <p:sp>
        <p:nvSpPr>
          <p:cNvPr id="3" name="Rounded Rectangle 2">
            <a:hlinkClick r:id="rId4" action="ppaction://hlinksldjump"/>
          </p:cNvPr>
          <p:cNvSpPr/>
          <p:nvPr/>
        </p:nvSpPr>
        <p:spPr>
          <a:xfrm>
            <a:off x="11497778" y="133661"/>
            <a:ext cx="694222" cy="470452"/>
          </a:xfrm>
          <a:prstGeom prst="roundRect">
            <a:avLst/>
          </a:prstGeom>
          <a:blipFill>
            <a:blip r:embed="rId5"/>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3386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8000"/>
            <a:extLst>
              <a:ext uri="{BEBA8EAE-BF5A-486C-A8C5-ECC9F3942E4B}">
                <a14:imgProps xmlns:a14="http://schemas.microsoft.com/office/drawing/2010/main">
                  <a14:imgLayer r:embed="rId3">
                    <a14:imgEffect>
                      <a14:sharpenSoften amount="-27000"/>
                    </a14:imgEffect>
                    <a14:imgEffect>
                      <a14:brightnessContrast bright="16000" contrast="12000"/>
                    </a14:imgEffect>
                  </a14:imgLayer>
                </a14:imgProps>
              </a:ext>
            </a:extLst>
          </a:blip>
          <a:srcRect/>
          <a:tile tx="0" ty="184150" sx="76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62648" y="1645561"/>
            <a:ext cx="2602524" cy="3745510"/>
          </a:xfrm>
          <a:prstGeom prst="roundRect">
            <a:avLst/>
          </a:prstGeom>
          <a:effectLst>
            <a:innerShdw blurRad="63500" dist="50800" dir="18900000">
              <a:prstClr val="black">
                <a:alpha val="50000"/>
              </a:prstClr>
            </a:innerShdw>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sz="2400" b="1" dirty="0">
              <a:solidFill>
                <a:srgbClr val="FF0000"/>
              </a:solidFill>
              <a:latin typeface="Arial" panose="020B0604020202020204" pitchFamily="34" charset="0"/>
              <a:cs typeface="Arial" panose="020B0604020202020204" pitchFamily="34" charset="0"/>
            </a:endParaRPr>
          </a:p>
          <a:p>
            <a:pPr algn="ctr"/>
            <a:endParaRPr lang="en-US" sz="2400" b="1" dirty="0">
              <a:solidFill>
                <a:srgbClr val="FF0000"/>
              </a:solidFill>
              <a:latin typeface="Arial" panose="020B0604020202020204" pitchFamily="34" charset="0"/>
              <a:cs typeface="Arial" panose="020B0604020202020204" pitchFamily="34" charset="0"/>
            </a:endParaRPr>
          </a:p>
          <a:p>
            <a:pPr algn="ctr"/>
            <a:r>
              <a:rPr lang="en-US" sz="2400" b="1" dirty="0" err="1">
                <a:solidFill>
                  <a:srgbClr val="FF0000"/>
                </a:solidFill>
                <a:latin typeface="Arial" panose="020B0604020202020204" pitchFamily="34" charset="0"/>
                <a:cs typeface="Arial" panose="020B0604020202020204" pitchFamily="34" charset="0"/>
              </a:rPr>
              <a:t>Ch</a:t>
            </a:r>
            <a:r>
              <a:rPr lang="vi-VN" sz="2400" b="1" dirty="0">
                <a:solidFill>
                  <a:srgbClr val="FF0000"/>
                </a:solidFill>
                <a:latin typeface="Arial" panose="020B0604020202020204" pitchFamily="34" charset="0"/>
                <a:cs typeface="Arial" panose="020B0604020202020204" pitchFamily="34" charset="0"/>
              </a:rPr>
              <a:t>ươ</a:t>
            </a:r>
            <a:r>
              <a:rPr lang="en-US" sz="2400" b="1" dirty="0">
                <a:solidFill>
                  <a:srgbClr val="FF0000"/>
                </a:solidFill>
                <a:latin typeface="Arial" panose="020B0604020202020204" pitchFamily="34" charset="0"/>
                <a:cs typeface="Arial" panose="020B0604020202020204" pitchFamily="34" charset="0"/>
              </a:rPr>
              <a:t>ng IV</a:t>
            </a:r>
          </a:p>
          <a:p>
            <a:pPr algn="ctr"/>
            <a:r>
              <a:rPr lang="en-US" sz="3600" b="1" dirty="0">
                <a:solidFill>
                  <a:srgbClr val="002060"/>
                </a:solidFill>
                <a:latin typeface="Arial" panose="020B0604020202020204" pitchFamily="34" charset="0"/>
                <a:cs typeface="Arial" panose="020B0604020202020204" pitchFamily="34" charset="0"/>
              </a:rPr>
              <a:t> </a:t>
            </a:r>
            <a:r>
              <a:rPr lang="vi-VN" b="1" dirty="0">
                <a:solidFill>
                  <a:schemeClr val="accent1">
                    <a:lumMod val="75000"/>
                  </a:schemeClr>
                </a:solidFill>
              </a:rPr>
              <a:t>TRÁCH NHIỆM QUẢN LÝ VÀ THẨM QUYỀN CẤP GIẤY PHÉP </a:t>
            </a:r>
            <a:endParaRPr lang="vi-VN" dirty="0">
              <a:solidFill>
                <a:schemeClr val="accent1">
                  <a:lumMod val="75000"/>
                </a:schemeClr>
              </a:solidFill>
            </a:endParaRPr>
          </a:p>
          <a:p>
            <a:pPr algn="ctr"/>
            <a:r>
              <a:rPr lang="vi-VN" b="1" dirty="0">
                <a:solidFill>
                  <a:schemeClr val="accent1">
                    <a:lumMod val="75000"/>
                  </a:schemeClr>
                </a:solidFill>
              </a:rPr>
              <a:t>TỔ CHỨC HOẠT ĐỘNG DẠY THÊM, HỌC THÊM</a:t>
            </a:r>
            <a:endParaRPr lang="vi-VN" dirty="0">
              <a:solidFill>
                <a:schemeClr val="accent1">
                  <a:lumMod val="75000"/>
                </a:schemeClr>
              </a:solidFill>
            </a:endParaRPr>
          </a:p>
          <a:p>
            <a:pPr algn="ctr"/>
            <a:endParaRPr lang="vi-VN" sz="3600" b="1" dirty="0">
              <a:solidFill>
                <a:srgbClr val="FF0000"/>
              </a:solidFill>
              <a:latin typeface="Arial" panose="020B0604020202020204" pitchFamily="34" charset="0"/>
              <a:cs typeface="Arial" panose="020B0604020202020204" pitchFamily="34" charset="0"/>
            </a:endParaRPr>
          </a:p>
        </p:txBody>
      </p:sp>
      <p:cxnSp>
        <p:nvCxnSpPr>
          <p:cNvPr id="3" name="Straight Connector 2"/>
          <p:cNvCxnSpPr/>
          <p:nvPr/>
        </p:nvCxnSpPr>
        <p:spPr>
          <a:xfrm flipH="1">
            <a:off x="3137090" y="759655"/>
            <a:ext cx="14062" cy="5331656"/>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3516922" y="368887"/>
            <a:ext cx="7638757" cy="748713"/>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14. Trách nhiệm của Ủy ban nhân dân tỉnh</a:t>
            </a:r>
            <a:endParaRPr lang="vi-VN" sz="2000" dirty="0">
              <a:solidFill>
                <a:schemeClr val="accent1">
                  <a:lumMod val="75000"/>
                </a:schemeClr>
              </a:solidFill>
            </a:endParaRPr>
          </a:p>
        </p:txBody>
      </p:sp>
      <p:cxnSp>
        <p:nvCxnSpPr>
          <p:cNvPr id="5" name="Straight Connector 4"/>
          <p:cNvCxnSpPr/>
          <p:nvPr/>
        </p:nvCxnSpPr>
        <p:spPr>
          <a:xfrm>
            <a:off x="3137090" y="3798055"/>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137090" y="2881841"/>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151152" y="1787838"/>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137090" y="773723"/>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3573178" y="1341242"/>
            <a:ext cx="7638757" cy="820565"/>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15. Trách nhiệm của Sở Giáo dục và Đào tạo</a:t>
            </a:r>
            <a:endParaRPr lang="vi-VN" sz="2000" dirty="0">
              <a:solidFill>
                <a:schemeClr val="accent1">
                  <a:lumMod val="75000"/>
                </a:schemeClr>
              </a:solidFill>
            </a:endParaRPr>
          </a:p>
          <a:p>
            <a:pPr algn="ctr"/>
            <a:endParaRPr lang="vi-VN" sz="2000" b="1" dirty="0">
              <a:solidFill>
                <a:schemeClr val="accent1">
                  <a:lumMod val="75000"/>
                </a:schemeClr>
              </a:solidFill>
            </a:endParaRPr>
          </a:p>
        </p:txBody>
      </p:sp>
      <p:sp>
        <p:nvSpPr>
          <p:cNvPr id="10" name="Rounded Rectangle 9"/>
          <p:cNvSpPr/>
          <p:nvPr/>
        </p:nvSpPr>
        <p:spPr>
          <a:xfrm>
            <a:off x="3573178" y="2449760"/>
            <a:ext cx="7638757" cy="728870"/>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16. Trách nhiệm của Ủy ban nhân dân cấp huyện</a:t>
            </a:r>
            <a:endParaRPr lang="vi-VN" sz="2000" dirty="0">
              <a:solidFill>
                <a:schemeClr val="accent1">
                  <a:lumMod val="75000"/>
                </a:schemeClr>
              </a:solidFill>
            </a:endParaRPr>
          </a:p>
          <a:p>
            <a:pPr algn="ctr"/>
            <a:endParaRPr lang="vi-VN" sz="2000" b="1" dirty="0">
              <a:solidFill>
                <a:schemeClr val="accent1">
                  <a:lumMod val="75000"/>
                </a:schemeClr>
              </a:solidFill>
            </a:endParaRPr>
          </a:p>
        </p:txBody>
      </p:sp>
      <p:sp>
        <p:nvSpPr>
          <p:cNvPr id="11" name="Rounded Rectangle 10"/>
          <p:cNvSpPr/>
          <p:nvPr/>
        </p:nvSpPr>
        <p:spPr>
          <a:xfrm>
            <a:off x="3573178" y="3421158"/>
            <a:ext cx="7638757" cy="729926"/>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17. Trách nhiệm của </a:t>
            </a:r>
            <a:r>
              <a:rPr lang="vi-VN" sz="2000" b="1" dirty="0">
                <a:solidFill>
                  <a:schemeClr val="accent1">
                    <a:lumMod val="75000"/>
                  </a:schemeClr>
                </a:solidFill>
                <a:hlinkClick r:id="rId4" action="ppaction://hlinksldjump"/>
              </a:rPr>
              <a:t>Phòng Giáo dục và Đào tạo</a:t>
            </a:r>
            <a:endParaRPr lang="vi-VN" sz="2000" dirty="0">
              <a:solidFill>
                <a:schemeClr val="accent1">
                  <a:lumMod val="75000"/>
                </a:schemeClr>
              </a:solidFill>
            </a:endParaRPr>
          </a:p>
          <a:p>
            <a:pPr algn="ctr"/>
            <a:endParaRPr lang="vi-VN" sz="2000" b="1" dirty="0">
              <a:solidFill>
                <a:schemeClr val="accent1">
                  <a:lumMod val="75000"/>
                </a:schemeClr>
              </a:solidFill>
            </a:endParaRPr>
          </a:p>
        </p:txBody>
      </p:sp>
      <p:cxnSp>
        <p:nvCxnSpPr>
          <p:cNvPr id="12" name="Straight Connector 11"/>
          <p:cNvCxnSpPr/>
          <p:nvPr/>
        </p:nvCxnSpPr>
        <p:spPr>
          <a:xfrm>
            <a:off x="3115322" y="4777776"/>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3573178" y="4365758"/>
            <a:ext cx="7638757" cy="1041982"/>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18. Trách nhiệm của </a:t>
            </a:r>
            <a:r>
              <a:rPr lang="vi-VN" sz="2000" b="1" dirty="0">
                <a:solidFill>
                  <a:schemeClr val="accent1">
                    <a:lumMod val="75000"/>
                  </a:schemeClr>
                </a:solidFill>
                <a:hlinkClick r:id="rId5" action="ppaction://hlinksldjump"/>
              </a:rPr>
              <a:t>Hiệu trưởng và Thủ trưởng</a:t>
            </a:r>
            <a:r>
              <a:rPr lang="vi-VN" sz="2000" b="1" dirty="0">
                <a:solidFill>
                  <a:schemeClr val="accent1">
                    <a:lumMod val="75000"/>
                  </a:schemeClr>
                </a:solidFill>
              </a:rPr>
              <a:t> các cơ sở giáo dục</a:t>
            </a:r>
            <a:endParaRPr lang="vi-VN" sz="2000" dirty="0">
              <a:solidFill>
                <a:schemeClr val="accent1">
                  <a:lumMod val="75000"/>
                </a:schemeClr>
              </a:solidFill>
            </a:endParaRPr>
          </a:p>
          <a:p>
            <a:pPr algn="ctr"/>
            <a:endParaRPr lang="vi-VN" sz="2000" b="1" dirty="0">
              <a:solidFill>
                <a:schemeClr val="accent1">
                  <a:lumMod val="75000"/>
                </a:schemeClr>
              </a:solidFill>
            </a:endParaRPr>
          </a:p>
        </p:txBody>
      </p:sp>
      <p:cxnSp>
        <p:nvCxnSpPr>
          <p:cNvPr id="15" name="Straight Connector 14"/>
          <p:cNvCxnSpPr/>
          <p:nvPr/>
        </p:nvCxnSpPr>
        <p:spPr>
          <a:xfrm>
            <a:off x="3123028" y="6094829"/>
            <a:ext cx="407964" cy="0"/>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3559116" y="5645357"/>
            <a:ext cx="7638757" cy="1041982"/>
          </a:xfrm>
          <a:prstGeom prst="roundRect">
            <a:avLst/>
          </a:prstGeom>
          <a:gradFill>
            <a:gsLst>
              <a:gs pos="50000">
                <a:schemeClr val="accent1">
                  <a:lumMod val="40000"/>
                  <a:lumOff val="60000"/>
                </a:schemeClr>
              </a:gs>
              <a:gs pos="100000">
                <a:schemeClr val="accent4">
                  <a:lumMod val="99000"/>
                  <a:satMod val="120000"/>
                  <a:shade val="78000"/>
                </a:schemeClr>
              </a:gs>
            </a:gsLst>
            <a:lin ang="5400000" scaled="0"/>
          </a:gradFill>
          <a:effectLst>
            <a:outerShdw blurRad="50800" dist="50800" dir="5400000" algn="ctr"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000" b="1" dirty="0">
                <a:solidFill>
                  <a:schemeClr val="accent1">
                    <a:lumMod val="75000"/>
                  </a:schemeClr>
                </a:solidFill>
              </a:rPr>
              <a:t>Điều 19. Trách nhiệm của tổ chức, cá nhân tổ chức hoạt động dạy thêm, học thêm ngoài nhà trường</a:t>
            </a:r>
            <a:endParaRPr lang="vi-VN" sz="2000" dirty="0">
              <a:solidFill>
                <a:schemeClr val="accent1">
                  <a:lumMod val="75000"/>
                </a:schemeClr>
              </a:solidFill>
            </a:endParaRPr>
          </a:p>
        </p:txBody>
      </p:sp>
      <p:cxnSp>
        <p:nvCxnSpPr>
          <p:cNvPr id="18" name="Straight Connector 17"/>
          <p:cNvCxnSpPr/>
          <p:nvPr/>
        </p:nvCxnSpPr>
        <p:spPr>
          <a:xfrm>
            <a:off x="2693296" y="3534985"/>
            <a:ext cx="422026" cy="1951"/>
          </a:xfrm>
          <a:prstGeom prst="line">
            <a:avLst/>
          </a:prstGeom>
          <a:scene3d>
            <a:camera prst="orthographicFront"/>
            <a:lightRig rig="threePt" dir="t"/>
          </a:scene3d>
          <a:sp3d contourW="63500">
            <a:contourClr>
              <a:srgbClr val="00B050"/>
            </a:contourClr>
          </a:sp3d>
        </p:spPr>
        <p:style>
          <a:lnRef idx="1">
            <a:schemeClr val="accent1"/>
          </a:lnRef>
          <a:fillRef idx="0">
            <a:schemeClr val="accent1"/>
          </a:fillRef>
          <a:effectRef idx="0">
            <a:schemeClr val="accent1"/>
          </a:effectRef>
          <a:fontRef idx="minor">
            <a:schemeClr val="tx1"/>
          </a:fontRef>
        </p:style>
      </p:cxnSp>
      <p:sp>
        <p:nvSpPr>
          <p:cNvPr id="14" name="Rounded Rectangle 13">
            <a:hlinkClick r:id="rId6" action="ppaction://hlinksldjump"/>
          </p:cNvPr>
          <p:cNvSpPr/>
          <p:nvPr/>
        </p:nvSpPr>
        <p:spPr>
          <a:xfrm>
            <a:off x="11264348" y="0"/>
            <a:ext cx="927652" cy="549965"/>
          </a:xfrm>
          <a:prstGeom prst="roundRect">
            <a:avLst/>
          </a:prstGeom>
          <a:blipFill>
            <a:blip r:embed="rId7"/>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9184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9" grpId="0" animBg="1"/>
      <p:bldP spid="10" grpId="0" animBg="1"/>
      <p:bldP spid="11" grpId="0" animBg="1"/>
      <p:bldP spid="13" grpId="0" animBg="1"/>
      <p:bldP spid="1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TotalTime>
  <Words>1730</Words>
  <Application>Microsoft Office PowerPoint</Application>
  <PresentationFormat>Màn hình rộng</PresentationFormat>
  <Paragraphs>93</Paragraphs>
  <Slides>20</Slides>
  <Notes>0</Notes>
  <HiddenSlides>0</HiddenSlides>
  <MMClips>0</MMClips>
  <ScaleCrop>false</ScaleCrop>
  <HeadingPairs>
    <vt:vector size="4" baseType="variant">
      <vt:variant>
        <vt:lpstr>Chủ đề</vt:lpstr>
      </vt:variant>
      <vt:variant>
        <vt:i4>1</vt:i4>
      </vt:variant>
      <vt:variant>
        <vt:lpstr>Tiêu đề Bản chiếu</vt:lpstr>
      </vt:variant>
      <vt:variant>
        <vt:i4>20</vt:i4>
      </vt:variant>
    </vt:vector>
  </HeadingPairs>
  <TitlesOfParts>
    <vt:vector size="21" baseType="lpstr">
      <vt:lpstr>Office Theme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Khánh CaoTất</dc:creator>
  <cp:lastModifiedBy>Windows 10 Gamer</cp:lastModifiedBy>
  <cp:revision>39</cp:revision>
  <dcterms:created xsi:type="dcterms:W3CDTF">2017-12-12T06:44:31Z</dcterms:created>
  <dcterms:modified xsi:type="dcterms:W3CDTF">2017-12-15T13:53:20Z</dcterms:modified>
</cp:coreProperties>
</file>